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30"/>
  </p:notesMasterIdLst>
  <p:handoutMasterIdLst>
    <p:handoutMasterId r:id="rId31"/>
  </p:handoutMasterIdLst>
  <p:sldIdLst>
    <p:sldId id="340" r:id="rId2"/>
    <p:sldId id="314" r:id="rId3"/>
    <p:sldId id="341" r:id="rId4"/>
    <p:sldId id="343" r:id="rId5"/>
    <p:sldId id="344" r:id="rId6"/>
    <p:sldId id="345" r:id="rId7"/>
    <p:sldId id="367"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60" r:id="rId21"/>
    <p:sldId id="361" r:id="rId22"/>
    <p:sldId id="362" r:id="rId23"/>
    <p:sldId id="363" r:id="rId24"/>
    <p:sldId id="364" r:id="rId25"/>
    <p:sldId id="365" r:id="rId26"/>
    <p:sldId id="368" r:id="rId27"/>
    <p:sldId id="366" r:id="rId28"/>
    <p:sldId id="369" r:id="rId29"/>
  </p:sldIdLst>
  <p:sldSz cx="12190413" cy="6858000"/>
  <p:notesSz cx="9144000" cy="6858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华文隶书" pitchFamily="2" charset="-122"/>
        <a:cs typeface="+mn-cs"/>
      </a:defRPr>
    </a:lvl1pPr>
    <a:lvl2pPr marL="457154" algn="l" rtl="0" eaLnBrk="0" fontAlgn="base" hangingPunct="0">
      <a:spcBef>
        <a:spcPct val="0"/>
      </a:spcBef>
      <a:spcAft>
        <a:spcPct val="0"/>
      </a:spcAft>
      <a:defRPr kern="1200">
        <a:solidFill>
          <a:schemeClr val="tx1"/>
        </a:solidFill>
        <a:latin typeface="Arial" pitchFamily="34" charset="0"/>
        <a:ea typeface="华文隶书" pitchFamily="2" charset="-122"/>
        <a:cs typeface="+mn-cs"/>
      </a:defRPr>
    </a:lvl2pPr>
    <a:lvl3pPr marL="914309" algn="l" rtl="0" eaLnBrk="0" fontAlgn="base" hangingPunct="0">
      <a:spcBef>
        <a:spcPct val="0"/>
      </a:spcBef>
      <a:spcAft>
        <a:spcPct val="0"/>
      </a:spcAft>
      <a:defRPr kern="1200">
        <a:solidFill>
          <a:schemeClr val="tx1"/>
        </a:solidFill>
        <a:latin typeface="Arial" pitchFamily="34" charset="0"/>
        <a:ea typeface="华文隶书" pitchFamily="2" charset="-122"/>
        <a:cs typeface="+mn-cs"/>
      </a:defRPr>
    </a:lvl3pPr>
    <a:lvl4pPr marL="1371463" algn="l" rtl="0" eaLnBrk="0" fontAlgn="base" hangingPunct="0">
      <a:spcBef>
        <a:spcPct val="0"/>
      </a:spcBef>
      <a:spcAft>
        <a:spcPct val="0"/>
      </a:spcAft>
      <a:defRPr kern="1200">
        <a:solidFill>
          <a:schemeClr val="tx1"/>
        </a:solidFill>
        <a:latin typeface="Arial" pitchFamily="34" charset="0"/>
        <a:ea typeface="华文隶书" pitchFamily="2" charset="-122"/>
        <a:cs typeface="+mn-cs"/>
      </a:defRPr>
    </a:lvl4pPr>
    <a:lvl5pPr marL="1828617" algn="l" rtl="0" eaLnBrk="0" fontAlgn="base" hangingPunct="0">
      <a:spcBef>
        <a:spcPct val="0"/>
      </a:spcBef>
      <a:spcAft>
        <a:spcPct val="0"/>
      </a:spcAft>
      <a:defRPr kern="1200">
        <a:solidFill>
          <a:schemeClr val="tx1"/>
        </a:solidFill>
        <a:latin typeface="Arial" pitchFamily="34" charset="0"/>
        <a:ea typeface="华文隶书" pitchFamily="2" charset="-122"/>
        <a:cs typeface="+mn-cs"/>
      </a:defRPr>
    </a:lvl5pPr>
    <a:lvl6pPr marL="2285771" algn="l" defTabSz="914309" rtl="0" eaLnBrk="1" latinLnBrk="0" hangingPunct="1">
      <a:defRPr kern="1200">
        <a:solidFill>
          <a:schemeClr val="tx1"/>
        </a:solidFill>
        <a:latin typeface="Arial" pitchFamily="34" charset="0"/>
        <a:ea typeface="华文隶书" pitchFamily="2" charset="-122"/>
        <a:cs typeface="+mn-cs"/>
      </a:defRPr>
    </a:lvl6pPr>
    <a:lvl7pPr marL="2742926" algn="l" defTabSz="914309" rtl="0" eaLnBrk="1" latinLnBrk="0" hangingPunct="1">
      <a:defRPr kern="1200">
        <a:solidFill>
          <a:schemeClr val="tx1"/>
        </a:solidFill>
        <a:latin typeface="Arial" pitchFamily="34" charset="0"/>
        <a:ea typeface="华文隶书" pitchFamily="2" charset="-122"/>
        <a:cs typeface="+mn-cs"/>
      </a:defRPr>
    </a:lvl7pPr>
    <a:lvl8pPr marL="3200080" algn="l" defTabSz="914309" rtl="0" eaLnBrk="1" latinLnBrk="0" hangingPunct="1">
      <a:defRPr kern="1200">
        <a:solidFill>
          <a:schemeClr val="tx1"/>
        </a:solidFill>
        <a:latin typeface="Arial" pitchFamily="34" charset="0"/>
        <a:ea typeface="华文隶书" pitchFamily="2" charset="-122"/>
        <a:cs typeface="+mn-cs"/>
      </a:defRPr>
    </a:lvl8pPr>
    <a:lvl9pPr marL="3657234" algn="l" defTabSz="914309" rtl="0" eaLnBrk="1" latinLnBrk="0" hangingPunct="1">
      <a:defRPr kern="1200">
        <a:solidFill>
          <a:schemeClr val="tx1"/>
        </a:solidFill>
        <a:latin typeface="Arial" pitchFamily="34" charset="0"/>
        <a:ea typeface="华文隶书"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FF00FF"/>
    <a:srgbClr val="FFFF00"/>
    <a:srgbClr val="9933FF"/>
    <a:srgbClr val="005E9E"/>
    <a:srgbClr val="0099FF"/>
    <a:srgbClr val="FF00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80" autoAdjust="0"/>
    <p:restoredTop sz="94256" autoAdjust="0"/>
  </p:normalViewPr>
  <p:slideViewPr>
    <p:cSldViewPr snapToGrid="0">
      <p:cViewPr varScale="1">
        <p:scale>
          <a:sx n="110" d="100"/>
          <a:sy n="110" d="100"/>
        </p:scale>
        <p:origin x="-678" y="-96"/>
      </p:cViewPr>
      <p:guideLst>
        <p:guide orient="horz" pos="2819"/>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宋体" pitchFamily="2" charset="-122"/>
              </a:defRPr>
            </a:lvl1pPr>
          </a:lstStyle>
          <a:p>
            <a:pPr>
              <a:defRPr/>
            </a:pPr>
            <a:endParaRPr lang="en-US" altLang="zh-CN"/>
          </a:p>
        </p:txBody>
      </p:sp>
      <p:sp>
        <p:nvSpPr>
          <p:cNvPr id="50179" name="Rectangle 3"/>
          <p:cNvSpPr>
            <a:spLocks noGrp="1" noChangeArrowheads="1"/>
          </p:cNvSpPr>
          <p:nvPr>
            <p:ph type="dt" sz="quarter" idx="1"/>
          </p:nvPr>
        </p:nvSpPr>
        <p:spPr bwMode="auto">
          <a:xfrm>
            <a:off x="5180013"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50180" name="Rectangle 4"/>
          <p:cNvSpPr>
            <a:spLocks noGrp="1" noChangeArrowheads="1"/>
          </p:cNvSpPr>
          <p:nvPr>
            <p:ph type="ftr" sz="quarter" idx="2"/>
          </p:nvPr>
        </p:nvSpPr>
        <p:spPr bwMode="auto">
          <a:xfrm>
            <a:off x="0"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宋体" pitchFamily="2" charset="-122"/>
              </a:defRPr>
            </a:lvl1pPr>
          </a:lstStyle>
          <a:p>
            <a:pPr>
              <a:defRPr/>
            </a:pPr>
            <a:endParaRPr lang="en-US" altLang="zh-CN"/>
          </a:p>
        </p:txBody>
      </p:sp>
      <p:sp>
        <p:nvSpPr>
          <p:cNvPr id="50181" name="Rectangle 5"/>
          <p:cNvSpPr>
            <a:spLocks noGrp="1" noChangeArrowheads="1"/>
          </p:cNvSpPr>
          <p:nvPr>
            <p:ph type="sldNum" sz="quarter" idx="3"/>
          </p:nvPr>
        </p:nvSpPr>
        <p:spPr bwMode="auto">
          <a:xfrm>
            <a:off x="5180013"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ea typeface="宋体" pitchFamily="2" charset="-122"/>
              </a:defRPr>
            </a:lvl1pPr>
          </a:lstStyle>
          <a:p>
            <a:fld id="{FDAE1C97-C87D-480D-A5A7-D772BAA1AEDA}" type="slidenum">
              <a:rPr lang="en-US" altLang="zh-CN"/>
              <a:pPr/>
              <a:t>‹#›</a:t>
            </a:fld>
            <a:endParaRPr lang="en-US" altLang="zh-CN"/>
          </a:p>
        </p:txBody>
      </p:sp>
    </p:spTree>
    <p:extLst>
      <p:ext uri="{BB962C8B-B14F-4D97-AF65-F5344CB8AC3E}">
        <p14:creationId xmlns:p14="http://schemas.microsoft.com/office/powerpoint/2010/main" val="35414350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宋体" pitchFamily="2" charset="-122"/>
              </a:defRPr>
            </a:lvl1pPr>
          </a:lstStyle>
          <a:p>
            <a:pPr>
              <a:defRPr/>
            </a:pPr>
            <a:endParaRPr lang="en-US" altLang="zh-CN"/>
          </a:p>
        </p:txBody>
      </p:sp>
      <p:sp>
        <p:nvSpPr>
          <p:cNvPr id="53251" name="Rectangle 3"/>
          <p:cNvSpPr>
            <a:spLocks noGrp="1" noChangeArrowheads="1"/>
          </p:cNvSpPr>
          <p:nvPr>
            <p:ph type="dt" idx="1"/>
          </p:nvPr>
        </p:nvSpPr>
        <p:spPr bwMode="auto">
          <a:xfrm>
            <a:off x="5180013"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1028"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3253" name="Rectangle 5"/>
          <p:cNvSpPr>
            <a:spLocks noGrp="1" noChangeArrowheads="1"/>
          </p:cNvSpPr>
          <p:nvPr>
            <p:ph type="body" sz="quarter" idx="3"/>
          </p:nvPr>
        </p:nvSpPr>
        <p:spPr bwMode="auto">
          <a:xfrm>
            <a:off x="914400" y="3257550"/>
            <a:ext cx="7315200" cy="30861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53254" name="Rectangle 6"/>
          <p:cNvSpPr>
            <a:spLocks noGrp="1" noChangeArrowheads="1"/>
          </p:cNvSpPr>
          <p:nvPr>
            <p:ph type="ftr" sz="quarter" idx="4"/>
          </p:nvPr>
        </p:nvSpPr>
        <p:spPr bwMode="auto">
          <a:xfrm>
            <a:off x="0"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宋体" pitchFamily="2" charset="-122"/>
              </a:defRPr>
            </a:lvl1pPr>
          </a:lstStyle>
          <a:p>
            <a:pPr>
              <a:defRPr/>
            </a:pPr>
            <a:endParaRPr lang="en-US" altLang="zh-CN"/>
          </a:p>
        </p:txBody>
      </p:sp>
      <p:sp>
        <p:nvSpPr>
          <p:cNvPr id="53255" name="Rectangle 7"/>
          <p:cNvSpPr>
            <a:spLocks noGrp="1" noChangeArrowheads="1"/>
          </p:cNvSpPr>
          <p:nvPr>
            <p:ph type="sldNum" sz="quarter" idx="5"/>
          </p:nvPr>
        </p:nvSpPr>
        <p:spPr bwMode="auto">
          <a:xfrm>
            <a:off x="5180013"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ea typeface="宋体" pitchFamily="2" charset="-122"/>
              </a:defRPr>
            </a:lvl1pPr>
          </a:lstStyle>
          <a:p>
            <a:fld id="{16664FAB-1F52-4CF3-9D7D-86BD9D2D1271}" type="slidenum">
              <a:rPr lang="en-US" altLang="zh-CN"/>
              <a:pPr/>
              <a:t>‹#›</a:t>
            </a:fld>
            <a:endParaRPr lang="en-US" altLang="zh-CN"/>
          </a:p>
        </p:txBody>
      </p:sp>
    </p:spTree>
    <p:extLst>
      <p:ext uri="{BB962C8B-B14F-4D97-AF65-F5344CB8AC3E}">
        <p14:creationId xmlns:p14="http://schemas.microsoft.com/office/powerpoint/2010/main" val="21900886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154"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309"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463"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617"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5771" algn="l" defTabSz="914309" rtl="0" eaLnBrk="1" latinLnBrk="0" hangingPunct="1">
      <a:defRPr sz="1200" kern="1200">
        <a:solidFill>
          <a:schemeClr val="tx1"/>
        </a:solidFill>
        <a:latin typeface="+mn-lt"/>
        <a:ea typeface="+mn-ea"/>
        <a:cs typeface="+mn-cs"/>
      </a:defRPr>
    </a:lvl6pPr>
    <a:lvl7pPr marL="2742926" algn="l" defTabSz="914309" rtl="0" eaLnBrk="1" latinLnBrk="0" hangingPunct="1">
      <a:defRPr sz="1200" kern="1200">
        <a:solidFill>
          <a:schemeClr val="tx1"/>
        </a:solidFill>
        <a:latin typeface="+mn-lt"/>
        <a:ea typeface="+mn-ea"/>
        <a:cs typeface="+mn-cs"/>
      </a:defRPr>
    </a:lvl7pPr>
    <a:lvl8pPr marL="3200080" algn="l" defTabSz="914309" rtl="0" eaLnBrk="1" latinLnBrk="0" hangingPunct="1">
      <a:defRPr sz="1200" kern="1200">
        <a:solidFill>
          <a:schemeClr val="tx1"/>
        </a:solidFill>
        <a:latin typeface="+mn-lt"/>
        <a:ea typeface="+mn-ea"/>
        <a:cs typeface="+mn-cs"/>
      </a:defRPr>
    </a:lvl8pPr>
    <a:lvl9pPr marL="3657234" algn="l" defTabSz="914309"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Master" Target="../slideMasters/slideMaster1.xml"/><Relationship Id="rId4" Type="http://schemas.openxmlformats.org/officeDocument/2006/relationships/tags" Target="../tags/tag6.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slideMaster" Target="../slideMasters/slideMaster1.xml"/><Relationship Id="rId4"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0717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99761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0807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
        <p:nvSpPr>
          <p:cNvPr id="4" name="菱形 3"/>
          <p:cNvSpPr/>
          <p:nvPr userDrawn="1">
            <p:custDataLst>
              <p:tags r:id="rId2"/>
            </p:custDataLst>
          </p:nvPr>
        </p:nvSpPr>
        <p:spPr>
          <a:xfrm>
            <a:off x="521477" y="313560"/>
            <a:ext cx="479938" cy="48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78" tIns="60939" rIns="121878" bIns="60939" anchor="ctr"/>
          <a:lstStyle/>
          <a:p>
            <a:pPr algn="ctr">
              <a:defRPr/>
            </a:pPr>
            <a:endParaRPr kumimoji="1" lang="zh-CN" altLang="en-US" sz="2900" b="1">
              <a:ln>
                <a:solidFill>
                  <a:srgbClr val="E6A774"/>
                </a:solidFill>
              </a:ln>
              <a:solidFill>
                <a:srgbClr val="E6A774"/>
              </a:solidFill>
            </a:endParaRPr>
          </a:p>
        </p:txBody>
      </p:sp>
      <p:cxnSp>
        <p:nvCxnSpPr>
          <p:cNvPr id="5" name="直接连接符 4"/>
          <p:cNvCxnSpPr/>
          <p:nvPr userDrawn="1">
            <p:custDataLst>
              <p:tags r:id="rId3"/>
            </p:custDataLst>
          </p:nvPr>
        </p:nvCxnSpPr>
        <p:spPr>
          <a:xfrm>
            <a:off x="518095" y="8652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4"/>
            </p:custDataLst>
          </p:nvPr>
        </p:nvSpPr>
        <p:spPr>
          <a:xfrm>
            <a:off x="1034096" y="172168"/>
            <a:ext cx="2140095" cy="695960"/>
          </a:xfrm>
          <a:prstGeom prst="rect">
            <a:avLst/>
          </a:prstGeom>
          <a:noFill/>
        </p:spPr>
        <p:txBody>
          <a:bodyPr wrap="square" lIns="121878" tIns="60939" rIns="121878" bIns="60939" rtlCol="0">
            <a:spAutoFit/>
          </a:bodyPr>
          <a:lstStyle/>
          <a:p>
            <a:r>
              <a:rPr kumimoji="1" lang="zh-CN" altLang="en-US" sz="3700" dirty="0">
                <a:solidFill>
                  <a:prstClr val="black"/>
                </a:solidFill>
                <a:latin typeface="黑体" panose="02010609060101010101" pitchFamily="49" charset="-122"/>
                <a:ea typeface="黑体" panose="02010609060101010101" pitchFamily="49" charset="-122"/>
              </a:rPr>
              <a:t>学习目标</a:t>
            </a:r>
          </a:p>
        </p:txBody>
      </p:sp>
    </p:spTree>
    <p:extLst>
      <p:ext uri="{BB962C8B-B14F-4D97-AF65-F5344CB8AC3E}">
        <p14:creationId xmlns:p14="http://schemas.microsoft.com/office/powerpoint/2010/main" val="39298546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导入新课">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2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6" y="169333"/>
            <a:ext cx="2140095" cy="695960"/>
          </a:xfrm>
          <a:prstGeom prst="rect">
            <a:avLst/>
          </a:prstGeom>
          <a:noFill/>
        </p:spPr>
        <p:txBody>
          <a:bodyPr wrap="square" lIns="121878" tIns="60939" rIns="121878" bIns="60939" rtlCol="0">
            <a:spAutoFit/>
          </a:bodyPr>
          <a:lstStyle/>
          <a:p>
            <a:r>
              <a:rPr kumimoji="1" lang="zh-CN" altLang="en-US" sz="3700" dirty="0">
                <a:solidFill>
                  <a:prstClr val="black"/>
                </a:solidFill>
                <a:latin typeface="黑体" panose="02010609060101010101" pitchFamily="49" charset="-122"/>
                <a:ea typeface="黑体" panose="02010609060101010101" pitchFamily="49" charset="-122"/>
              </a:rPr>
              <a:t>导入新课</a:t>
            </a:r>
          </a:p>
        </p:txBody>
      </p:sp>
      <p:sp>
        <p:nvSpPr>
          <p:cNvPr id="9" name="菱形 8"/>
          <p:cNvSpPr/>
          <p:nvPr userDrawn="1">
            <p:custDataLst>
              <p:tags r:id="rId4"/>
            </p:custDataLst>
          </p:nvPr>
        </p:nvSpPr>
        <p:spPr>
          <a:xfrm>
            <a:off x="521477" y="313560"/>
            <a:ext cx="479938" cy="48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78" tIns="60939" rIns="121878" bIns="60939" anchor="ctr"/>
          <a:lstStyle/>
          <a:p>
            <a:pPr algn="ctr">
              <a:defRPr/>
            </a:pPr>
            <a:endParaRPr kumimoji="1" lang="zh-CN" altLang="en-US" sz="2900" b="1">
              <a:ln>
                <a:solidFill>
                  <a:srgbClr val="E6A774"/>
                </a:solidFill>
              </a:ln>
              <a:solidFill>
                <a:srgbClr val="E6A774"/>
              </a:solidFill>
            </a:endParaRPr>
          </a:p>
        </p:txBody>
      </p:sp>
    </p:spTree>
    <p:extLst>
      <p:ext uri="{BB962C8B-B14F-4D97-AF65-F5344CB8AC3E}">
        <p14:creationId xmlns:p14="http://schemas.microsoft.com/office/powerpoint/2010/main" val="7562528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2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6" y="180715"/>
            <a:ext cx="2140095" cy="695960"/>
          </a:xfrm>
          <a:prstGeom prst="rect">
            <a:avLst/>
          </a:prstGeom>
          <a:noFill/>
        </p:spPr>
        <p:txBody>
          <a:bodyPr wrap="square" lIns="121878" tIns="60939" rIns="121878" bIns="60939" rtlCol="0">
            <a:spAutoFit/>
          </a:bodyPr>
          <a:lstStyle/>
          <a:p>
            <a:r>
              <a:rPr kumimoji="1" lang="zh-CN" altLang="en-US" sz="3700" dirty="0">
                <a:solidFill>
                  <a:prstClr val="black"/>
                </a:solidFill>
                <a:latin typeface="黑体" panose="02010609060101010101" pitchFamily="49" charset="-122"/>
                <a:ea typeface="黑体" panose="02010609060101010101" pitchFamily="49" charset="-122"/>
              </a:rPr>
              <a:t>探究新知</a:t>
            </a:r>
          </a:p>
        </p:txBody>
      </p:sp>
      <p:sp>
        <p:nvSpPr>
          <p:cNvPr id="9" name="菱形 8"/>
          <p:cNvSpPr/>
          <p:nvPr userDrawn="1">
            <p:custDataLst>
              <p:tags r:id="rId4"/>
            </p:custDataLst>
          </p:nvPr>
        </p:nvSpPr>
        <p:spPr>
          <a:xfrm>
            <a:off x="521477" y="313560"/>
            <a:ext cx="479938" cy="48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78" tIns="60939" rIns="121878" bIns="60939" anchor="ctr"/>
          <a:lstStyle/>
          <a:p>
            <a:pPr algn="ctr">
              <a:defRPr/>
            </a:pPr>
            <a:endParaRPr kumimoji="1" lang="zh-CN" altLang="en-US" sz="2900" b="1">
              <a:ln>
                <a:solidFill>
                  <a:srgbClr val="E6A774"/>
                </a:solidFill>
              </a:ln>
              <a:solidFill>
                <a:srgbClr val="E6A774"/>
              </a:solidFill>
            </a:endParaRPr>
          </a:p>
        </p:txBody>
      </p:sp>
    </p:spTree>
    <p:extLst>
      <p:ext uri="{BB962C8B-B14F-4D97-AF65-F5344CB8AC3E}">
        <p14:creationId xmlns:p14="http://schemas.microsoft.com/office/powerpoint/2010/main" val="25158003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课堂小结">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2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6" y="172168"/>
            <a:ext cx="2140095" cy="695960"/>
          </a:xfrm>
          <a:prstGeom prst="rect">
            <a:avLst/>
          </a:prstGeom>
          <a:noFill/>
        </p:spPr>
        <p:txBody>
          <a:bodyPr wrap="square" lIns="121878" tIns="60939" rIns="121878" bIns="60939" rtlCol="0">
            <a:spAutoFit/>
          </a:bodyPr>
          <a:lstStyle/>
          <a:p>
            <a:r>
              <a:rPr kumimoji="1" lang="zh-CN" altLang="en-US" sz="3700" dirty="0">
                <a:solidFill>
                  <a:prstClr val="black"/>
                </a:solidFill>
                <a:latin typeface="黑体" panose="02010609060101010101" pitchFamily="49" charset="-122"/>
                <a:ea typeface="黑体" panose="02010609060101010101" pitchFamily="49" charset="-122"/>
              </a:rPr>
              <a:t>课堂小结</a:t>
            </a:r>
          </a:p>
        </p:txBody>
      </p:sp>
      <p:sp>
        <p:nvSpPr>
          <p:cNvPr id="9" name="菱形 8"/>
          <p:cNvSpPr/>
          <p:nvPr userDrawn="1">
            <p:custDataLst>
              <p:tags r:id="rId4"/>
            </p:custDataLst>
          </p:nvPr>
        </p:nvSpPr>
        <p:spPr>
          <a:xfrm>
            <a:off x="521477" y="313560"/>
            <a:ext cx="479938" cy="48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78" tIns="60939" rIns="121878" bIns="60939" anchor="ctr"/>
          <a:lstStyle/>
          <a:p>
            <a:pPr algn="ctr">
              <a:defRPr/>
            </a:pPr>
            <a:endParaRPr kumimoji="1" lang="zh-CN" altLang="en-US" sz="2900" b="1">
              <a:ln>
                <a:solidFill>
                  <a:srgbClr val="E6A774"/>
                </a:solidFill>
              </a:ln>
              <a:solidFill>
                <a:srgbClr val="E6A774"/>
              </a:solidFill>
            </a:endParaRPr>
          </a:p>
        </p:txBody>
      </p:sp>
    </p:spTree>
    <p:extLst>
      <p:ext uri="{BB962C8B-B14F-4D97-AF65-F5344CB8AC3E}">
        <p14:creationId xmlns:p14="http://schemas.microsoft.com/office/powerpoint/2010/main" val="40562797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巩固练习">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5" y="112437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2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6" y="172168"/>
            <a:ext cx="2140095" cy="695960"/>
          </a:xfrm>
          <a:prstGeom prst="rect">
            <a:avLst/>
          </a:prstGeom>
          <a:noFill/>
        </p:spPr>
        <p:txBody>
          <a:bodyPr wrap="square" lIns="121878" tIns="60939" rIns="121878" bIns="60939" rtlCol="0">
            <a:spAutoFit/>
          </a:bodyPr>
          <a:lstStyle/>
          <a:p>
            <a:r>
              <a:rPr kumimoji="1" lang="zh-CN" altLang="en-US" sz="3700" dirty="0">
                <a:solidFill>
                  <a:prstClr val="black"/>
                </a:solidFill>
                <a:latin typeface="黑体" panose="02010609060101010101" pitchFamily="49" charset="-122"/>
                <a:ea typeface="黑体" panose="02010609060101010101" pitchFamily="49" charset="-122"/>
              </a:rPr>
              <a:t>巩固练习</a:t>
            </a:r>
          </a:p>
        </p:txBody>
      </p:sp>
      <p:sp>
        <p:nvSpPr>
          <p:cNvPr id="9" name="菱形 8"/>
          <p:cNvSpPr/>
          <p:nvPr userDrawn="1">
            <p:custDataLst>
              <p:tags r:id="rId4"/>
            </p:custDataLst>
          </p:nvPr>
        </p:nvSpPr>
        <p:spPr>
          <a:xfrm>
            <a:off x="521477" y="313560"/>
            <a:ext cx="479938" cy="48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78" tIns="60939" rIns="121878" bIns="60939" anchor="ctr"/>
          <a:lstStyle/>
          <a:p>
            <a:pPr algn="ctr">
              <a:defRPr/>
            </a:pPr>
            <a:endParaRPr kumimoji="1" lang="zh-CN" altLang="en-US" sz="2900" b="1">
              <a:ln>
                <a:solidFill>
                  <a:srgbClr val="E6A774"/>
                </a:solidFill>
              </a:ln>
              <a:solidFill>
                <a:srgbClr val="E6A774"/>
              </a:solidFill>
            </a:endParaRPr>
          </a:p>
        </p:txBody>
      </p:sp>
    </p:spTree>
    <p:extLst>
      <p:ext uri="{BB962C8B-B14F-4D97-AF65-F5344CB8AC3E}">
        <p14:creationId xmlns:p14="http://schemas.microsoft.com/office/powerpoint/2010/main" val="34160818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文本框 6"/>
          <p:cNvSpPr txBox="1">
            <a:spLocks noChangeArrowheads="1"/>
          </p:cNvSpPr>
          <p:nvPr userDrawn="1"/>
        </p:nvSpPr>
        <p:spPr bwMode="auto">
          <a:xfrm>
            <a:off x="1484773" y="356844"/>
            <a:ext cx="2165551" cy="69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76" tIns="60938" rIns="121876" bIns="6093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kumimoji="1" lang="zh-CN" altLang="en-US" sz="3700" dirty="0">
                <a:solidFill>
                  <a:prstClr val="black"/>
                </a:solidFill>
                <a:latin typeface="黑体" panose="02010609060101010101" pitchFamily="49" charset="-122"/>
                <a:ea typeface="黑体" panose="02010609060101010101" pitchFamily="49" charset="-122"/>
              </a:rPr>
              <a:t>当堂训练</a:t>
            </a:r>
          </a:p>
        </p:txBody>
      </p:sp>
      <p:cxnSp>
        <p:nvCxnSpPr>
          <p:cNvPr id="5" name="直接连接符 4"/>
          <p:cNvCxnSpPr/>
          <p:nvPr userDrawn="1"/>
        </p:nvCxnSpPr>
        <p:spPr>
          <a:xfrm>
            <a:off x="863600" y="1048790"/>
            <a:ext cx="11328400" cy="847"/>
          </a:xfrm>
          <a:prstGeom prst="line">
            <a:avLst/>
          </a:prstGeom>
          <a:ln w="38100">
            <a:solidFill>
              <a:srgbClr val="E0F1EF"/>
            </a:solidFill>
          </a:ln>
        </p:spPr>
        <p:style>
          <a:lnRef idx="1">
            <a:schemeClr val="accent1"/>
          </a:lnRef>
          <a:fillRef idx="0">
            <a:schemeClr val="accent1"/>
          </a:fillRef>
          <a:effectRef idx="0">
            <a:schemeClr val="accent1"/>
          </a:effectRef>
          <a:fontRef idx="minor">
            <a:schemeClr val="tx1"/>
          </a:fontRef>
        </p:style>
      </p:cxnSp>
      <p:pic>
        <p:nvPicPr>
          <p:cNvPr id="6" name="图片 5" descr="笔"/>
          <p:cNvPicPr>
            <a:picLocks noChangeAspect="1"/>
          </p:cNvPicPr>
          <p:nvPr userDrawn="1"/>
        </p:nvPicPr>
        <p:blipFill>
          <a:blip r:embed="rId2"/>
          <a:stretch>
            <a:fillRect/>
          </a:stretch>
        </p:blipFill>
        <p:spPr>
          <a:xfrm>
            <a:off x="815351" y="260718"/>
            <a:ext cx="654473" cy="926039"/>
          </a:xfrm>
          <a:prstGeom prst="rect">
            <a:avLst/>
          </a:prstGeom>
        </p:spPr>
      </p:pic>
    </p:spTree>
    <p:extLst>
      <p:ext uri="{BB962C8B-B14F-4D97-AF65-F5344CB8AC3E}">
        <p14:creationId xmlns:p14="http://schemas.microsoft.com/office/powerpoint/2010/main" val="15416936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课后作业">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rcRect t="17556" b="14741"/>
          <a:stretch>
            <a:fillRect/>
          </a:stretch>
        </p:blipFill>
        <p:spPr>
          <a:xfrm>
            <a:off x="753444" y="328512"/>
            <a:ext cx="10682696" cy="6264487"/>
          </a:xfrm>
          <a:prstGeom prst="rect">
            <a:avLst/>
          </a:prstGeom>
        </p:spPr>
      </p:pic>
      <p:pic>
        <p:nvPicPr>
          <p:cNvPr id="3" name="图片 2"/>
          <p:cNvPicPr>
            <a:picLocks noChangeAspect="1"/>
          </p:cNvPicPr>
          <p:nvPr userDrawn="1"/>
        </p:nvPicPr>
        <p:blipFill>
          <a:blip r:embed="rId3">
            <a:lum contrast="-12000"/>
          </a:blip>
          <a:srcRect t="40148" b="36667"/>
          <a:stretch>
            <a:fillRect/>
          </a:stretch>
        </p:blipFill>
        <p:spPr>
          <a:xfrm>
            <a:off x="2731423" y="1220046"/>
            <a:ext cx="6727583" cy="1152836"/>
          </a:xfrm>
          <a:prstGeom prst="rect">
            <a:avLst/>
          </a:prstGeom>
        </p:spPr>
      </p:pic>
      <p:sp>
        <p:nvSpPr>
          <p:cNvPr id="4" name="TextBox 3"/>
          <p:cNvSpPr txBox="1"/>
          <p:nvPr userDrawn="1"/>
        </p:nvSpPr>
        <p:spPr>
          <a:xfrm>
            <a:off x="4462819" y="1332751"/>
            <a:ext cx="3263938" cy="779700"/>
          </a:xfrm>
          <a:prstGeom prst="rect">
            <a:avLst/>
          </a:prstGeom>
          <a:noFill/>
        </p:spPr>
        <p:txBody>
          <a:bodyPr wrap="square" lIns="121878" tIns="60939" rIns="121878" bIns="60939" rtlCol="0">
            <a:spAutoFit/>
          </a:bodyPr>
          <a:lstStyle/>
          <a:p>
            <a:pPr algn="ctr"/>
            <a:r>
              <a:rPr kumimoji="1" lang="zh-CN" altLang="en-US" sz="4300" dirty="0">
                <a:solidFill>
                  <a:prstClr val="black"/>
                </a:solidFill>
                <a:latin typeface="黑体" pitchFamily="49" charset="-122"/>
                <a:ea typeface="黑体" pitchFamily="49" charset="-122"/>
              </a:rPr>
              <a:t>课后作业</a:t>
            </a:r>
          </a:p>
        </p:txBody>
      </p:sp>
    </p:spTree>
    <p:extLst>
      <p:ext uri="{BB962C8B-B14F-4D97-AF65-F5344CB8AC3E}">
        <p14:creationId xmlns:p14="http://schemas.microsoft.com/office/powerpoint/2010/main" val="24009320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custDataLst>
              <p:tags r:id="rId12"/>
            </p:custDataLst>
          </p:nvPr>
        </p:nvPicPr>
        <p:blipFill>
          <a:blip r:embed="rId13">
            <a:extLst>
              <a:ext uri="{28A0092B-C50C-407E-A947-70E740481C1C}">
                <a14:useLocalDpi xmlns:a14="http://schemas.microsoft.com/office/drawing/2010/main" val="0"/>
              </a:ext>
            </a:extLst>
          </a:blip>
          <a:stretch>
            <a:fillRect/>
          </a:stretch>
        </p:blipFill>
        <p:spPr>
          <a:xfrm>
            <a:off x="10157562" y="260834"/>
            <a:ext cx="1712277" cy="693581"/>
          </a:xfrm>
          <a:prstGeom prst="rect">
            <a:avLst/>
          </a:prstGeom>
        </p:spPr>
      </p:pic>
    </p:spTree>
    <p:extLst>
      <p:ext uri="{BB962C8B-B14F-4D97-AF65-F5344CB8AC3E}">
        <p14:creationId xmlns:p14="http://schemas.microsoft.com/office/powerpoint/2010/main" val="135330660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algn="ctr" defTabSz="1218927" rtl="0" eaLnBrk="1" latinLnBrk="0" hangingPunct="1">
        <a:spcBef>
          <a:spcPct val="0"/>
        </a:spcBef>
        <a:buNone/>
        <a:defRPr sz="5900" kern="1200">
          <a:solidFill>
            <a:schemeClr val="tx1"/>
          </a:solidFill>
          <a:latin typeface="+mj-lt"/>
          <a:ea typeface="+mj-ea"/>
          <a:cs typeface="+mj-cs"/>
        </a:defRPr>
      </a:lvl1pPr>
    </p:titleStyle>
    <p:bodyStyle>
      <a:lvl1pPr marL="457098" indent="-457098" algn="l" defTabSz="1218927"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377" indent="-380915" algn="l" defTabSz="1218927"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658" indent="-304732" algn="l" defTabSz="121892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120"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2582"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046"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509"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0972"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435" indent="-304732" algn="l" defTabSz="121892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8927" rtl="0" eaLnBrk="1" latinLnBrk="0" hangingPunct="1">
        <a:defRPr sz="2400" kern="1200">
          <a:solidFill>
            <a:schemeClr val="tx1"/>
          </a:solidFill>
          <a:latin typeface="+mn-lt"/>
          <a:ea typeface="+mn-ea"/>
          <a:cs typeface="+mn-cs"/>
        </a:defRPr>
      </a:lvl1pPr>
      <a:lvl2pPr marL="609463" algn="l" defTabSz="1218927" rtl="0" eaLnBrk="1" latinLnBrk="0" hangingPunct="1">
        <a:defRPr sz="2400" kern="1200">
          <a:solidFill>
            <a:schemeClr val="tx1"/>
          </a:solidFill>
          <a:latin typeface="+mn-lt"/>
          <a:ea typeface="+mn-ea"/>
          <a:cs typeface="+mn-cs"/>
        </a:defRPr>
      </a:lvl2pPr>
      <a:lvl3pPr marL="1218927" algn="l" defTabSz="1218927" rtl="0" eaLnBrk="1" latinLnBrk="0" hangingPunct="1">
        <a:defRPr sz="2400" kern="1200">
          <a:solidFill>
            <a:schemeClr val="tx1"/>
          </a:solidFill>
          <a:latin typeface="+mn-lt"/>
          <a:ea typeface="+mn-ea"/>
          <a:cs typeface="+mn-cs"/>
        </a:defRPr>
      </a:lvl3pPr>
      <a:lvl4pPr marL="1828389" algn="l" defTabSz="1218927" rtl="0" eaLnBrk="1" latinLnBrk="0" hangingPunct="1">
        <a:defRPr sz="2400" kern="1200">
          <a:solidFill>
            <a:schemeClr val="tx1"/>
          </a:solidFill>
          <a:latin typeface="+mn-lt"/>
          <a:ea typeface="+mn-ea"/>
          <a:cs typeface="+mn-cs"/>
        </a:defRPr>
      </a:lvl4pPr>
      <a:lvl5pPr marL="2437851" algn="l" defTabSz="1218927" rtl="0" eaLnBrk="1" latinLnBrk="0" hangingPunct="1">
        <a:defRPr sz="2400" kern="1200">
          <a:solidFill>
            <a:schemeClr val="tx1"/>
          </a:solidFill>
          <a:latin typeface="+mn-lt"/>
          <a:ea typeface="+mn-ea"/>
          <a:cs typeface="+mn-cs"/>
        </a:defRPr>
      </a:lvl5pPr>
      <a:lvl6pPr marL="3047314" algn="l" defTabSz="1218927" rtl="0" eaLnBrk="1" latinLnBrk="0" hangingPunct="1">
        <a:defRPr sz="2400" kern="1200">
          <a:solidFill>
            <a:schemeClr val="tx1"/>
          </a:solidFill>
          <a:latin typeface="+mn-lt"/>
          <a:ea typeface="+mn-ea"/>
          <a:cs typeface="+mn-cs"/>
        </a:defRPr>
      </a:lvl6pPr>
      <a:lvl7pPr marL="3656778" algn="l" defTabSz="1218927" rtl="0" eaLnBrk="1" latinLnBrk="0" hangingPunct="1">
        <a:defRPr sz="2400" kern="1200">
          <a:solidFill>
            <a:schemeClr val="tx1"/>
          </a:solidFill>
          <a:latin typeface="+mn-lt"/>
          <a:ea typeface="+mn-ea"/>
          <a:cs typeface="+mn-cs"/>
        </a:defRPr>
      </a:lvl7pPr>
      <a:lvl8pPr marL="4266240" algn="l" defTabSz="1218927" rtl="0" eaLnBrk="1" latinLnBrk="0" hangingPunct="1">
        <a:defRPr sz="2400" kern="1200">
          <a:solidFill>
            <a:schemeClr val="tx1"/>
          </a:solidFill>
          <a:latin typeface="+mn-lt"/>
          <a:ea typeface="+mn-ea"/>
          <a:cs typeface="+mn-cs"/>
        </a:defRPr>
      </a:lvl8pPr>
      <a:lvl9pPr marL="4875703" algn="l" defTabSz="121892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301166" y="3213469"/>
            <a:ext cx="8201318" cy="86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5" tIns="60953" rIns="121905" bIns="60953">
            <a:spAutoFit/>
          </a:bodyPr>
          <a:lstStyle>
            <a:lvl1pPr>
              <a:tabLst>
                <a:tab pos="2695575" algn="l"/>
              </a:tabLst>
              <a:defRPr sz="2000" b="1">
                <a:solidFill>
                  <a:schemeClr val="tx1"/>
                </a:solidFill>
                <a:latin typeface="Arial" charset="0"/>
                <a:ea typeface="宋体" pitchFamily="2" charset="-122"/>
              </a:defRPr>
            </a:lvl1pPr>
            <a:lvl2pPr marL="742950" indent="-285750">
              <a:tabLst>
                <a:tab pos="2695575" algn="l"/>
              </a:tabLst>
              <a:defRPr sz="2000" b="1">
                <a:solidFill>
                  <a:schemeClr val="tx1"/>
                </a:solidFill>
                <a:latin typeface="Arial" charset="0"/>
                <a:ea typeface="宋体" pitchFamily="2" charset="-122"/>
              </a:defRPr>
            </a:lvl2pPr>
            <a:lvl3pPr marL="1143000" indent="-228600">
              <a:tabLst>
                <a:tab pos="2695575" algn="l"/>
              </a:tabLst>
              <a:defRPr sz="2000" b="1">
                <a:solidFill>
                  <a:schemeClr val="tx1"/>
                </a:solidFill>
                <a:latin typeface="Arial" charset="0"/>
                <a:ea typeface="宋体" pitchFamily="2" charset="-122"/>
              </a:defRPr>
            </a:lvl3pPr>
            <a:lvl4pPr marL="1600200" indent="-228600">
              <a:tabLst>
                <a:tab pos="2695575" algn="l"/>
              </a:tabLst>
              <a:defRPr sz="2000" b="1">
                <a:solidFill>
                  <a:schemeClr val="tx1"/>
                </a:solidFill>
                <a:latin typeface="Arial" charset="0"/>
                <a:ea typeface="宋体" pitchFamily="2" charset="-122"/>
              </a:defRPr>
            </a:lvl4pPr>
            <a:lvl5pPr marL="2057400" indent="-228600">
              <a:tabLst>
                <a:tab pos="2695575" algn="l"/>
              </a:tabLst>
              <a:defRPr sz="2000" b="1">
                <a:solidFill>
                  <a:schemeClr val="tx1"/>
                </a:solidFill>
                <a:latin typeface="Arial" charset="0"/>
                <a:ea typeface="宋体" pitchFamily="2" charset="-122"/>
              </a:defRPr>
            </a:lvl5pPr>
            <a:lvl6pPr marL="25146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6pPr>
            <a:lvl7pPr marL="29718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7pPr>
            <a:lvl8pPr marL="34290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8pPr>
            <a:lvl9pPr marL="38862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9pPr>
          </a:lstStyle>
          <a:p>
            <a:pPr algn="ctr" eaLnBrk="1" hangingPunct="1">
              <a:spcBef>
                <a:spcPct val="50000"/>
              </a:spcBef>
            </a:pPr>
            <a:r>
              <a:rPr kumimoji="1" lang="en-US" altLang="en-US" sz="4800" b="0" dirty="0">
                <a:solidFill>
                  <a:srgbClr val="FF0000"/>
                </a:solidFill>
                <a:latin typeface="黑体" pitchFamily="2" charset="-122"/>
                <a:ea typeface="黑体" pitchFamily="2" charset="-122"/>
              </a:rPr>
              <a:t>  2.3.2</a:t>
            </a:r>
            <a:r>
              <a:rPr kumimoji="1" lang="en-US" altLang="zh-CN" sz="4800" b="0" dirty="0">
                <a:solidFill>
                  <a:srgbClr val="FF0000"/>
                </a:solidFill>
                <a:latin typeface="黑体" pitchFamily="2" charset="-122"/>
                <a:ea typeface="黑体" pitchFamily="2" charset="-122"/>
              </a:rPr>
              <a:t>   </a:t>
            </a:r>
            <a:r>
              <a:rPr kumimoji="1" lang="zh-CN" altLang="en-US" sz="4800" b="0" dirty="0">
                <a:solidFill>
                  <a:srgbClr val="FF0000"/>
                </a:solidFill>
                <a:latin typeface="黑体" pitchFamily="2" charset="-122"/>
                <a:ea typeface="黑体" pitchFamily="2" charset="-122"/>
              </a:rPr>
              <a:t>科学计数法</a:t>
            </a:r>
            <a:endParaRPr kumimoji="1" lang="en-US" altLang="zh-CN" sz="4800" b="0" dirty="0">
              <a:solidFill>
                <a:srgbClr val="FF0000"/>
              </a:solidFill>
              <a:latin typeface="黑体" pitchFamily="2" charset="-122"/>
              <a:ea typeface="黑体" pitchFamily="2" charset="-122"/>
            </a:endParaRPr>
          </a:p>
        </p:txBody>
      </p:sp>
      <p:sp>
        <p:nvSpPr>
          <p:cNvPr id="6" name="Rectangle 9"/>
          <p:cNvSpPr>
            <a:spLocks noChangeArrowheads="1"/>
          </p:cNvSpPr>
          <p:nvPr/>
        </p:nvSpPr>
        <p:spPr bwMode="auto">
          <a:xfrm>
            <a:off x="2638016" y="1798089"/>
            <a:ext cx="7950728" cy="104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905" tIns="60953" rIns="121905" bIns="60953">
            <a:spAutoFit/>
          </a:bodyPr>
          <a:lstStyle/>
          <a:p>
            <a:pPr algn="ctr" eaLnBrk="1" hangingPunct="1">
              <a:spcBef>
                <a:spcPct val="50000"/>
              </a:spcBef>
            </a:pPr>
            <a:r>
              <a:rPr kumimoji="1" lang="en-US" altLang="en-US" sz="6000" dirty="0">
                <a:solidFill>
                  <a:prstClr val="black"/>
                </a:solidFill>
                <a:latin typeface="隶书" pitchFamily="49" charset="-122"/>
                <a:ea typeface="隶书" pitchFamily="49" charset="-122"/>
              </a:rPr>
              <a:t>第</a:t>
            </a:r>
            <a:r>
              <a:rPr kumimoji="1" lang="zh-CN" altLang="en-US" sz="6000" dirty="0">
                <a:solidFill>
                  <a:prstClr val="black"/>
                </a:solidFill>
                <a:latin typeface="隶书" pitchFamily="49" charset="-122"/>
                <a:ea typeface="隶书" pitchFamily="49" charset="-122"/>
              </a:rPr>
              <a:t>二</a:t>
            </a:r>
            <a:r>
              <a:rPr kumimoji="1" lang="en-US" altLang="en-US" sz="6000" dirty="0">
                <a:solidFill>
                  <a:prstClr val="black"/>
                </a:solidFill>
                <a:latin typeface="隶书" pitchFamily="49" charset="-122"/>
                <a:ea typeface="隶书" pitchFamily="49" charset="-122"/>
              </a:rPr>
              <a:t>章</a:t>
            </a:r>
            <a:r>
              <a:rPr kumimoji="1" lang="zh-CN" altLang="en-US" sz="6000" dirty="0">
                <a:solidFill>
                  <a:prstClr val="black"/>
                </a:solidFill>
                <a:latin typeface="隶书" pitchFamily="49" charset="-122"/>
                <a:ea typeface="隶书" pitchFamily="49" charset="-122"/>
              </a:rPr>
              <a:t>  </a:t>
            </a:r>
            <a:r>
              <a:rPr kumimoji="1" lang="en-US" altLang="en-US" sz="6000" dirty="0" err="1">
                <a:solidFill>
                  <a:prstClr val="black"/>
                </a:solidFill>
                <a:latin typeface="隶书" pitchFamily="49" charset="-122"/>
                <a:ea typeface="隶书" pitchFamily="49" charset="-122"/>
              </a:rPr>
              <a:t>有理数</a:t>
            </a:r>
            <a:r>
              <a:rPr kumimoji="1" lang="zh-CN" altLang="en-US" sz="6000" dirty="0">
                <a:solidFill>
                  <a:prstClr val="black"/>
                </a:solidFill>
                <a:latin typeface="隶书" pitchFamily="49" charset="-122"/>
                <a:ea typeface="隶书" pitchFamily="49" charset="-122"/>
              </a:rPr>
              <a:t>的运算</a:t>
            </a:r>
          </a:p>
        </p:txBody>
      </p:sp>
    </p:spTree>
    <p:extLst>
      <p:ext uri="{BB962C8B-B14F-4D97-AF65-F5344CB8AC3E}">
        <p14:creationId xmlns:p14="http://schemas.microsoft.com/office/powerpoint/2010/main" val="17901749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9200" y="2670178"/>
            <a:ext cx="7760807" cy="102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197" y="4043891"/>
            <a:ext cx="7525887" cy="988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a:spLocks noChangeArrowheads="1"/>
          </p:cNvSpPr>
          <p:nvPr/>
        </p:nvSpPr>
        <p:spPr bwMode="auto">
          <a:xfrm>
            <a:off x="1820331" y="5168439"/>
            <a:ext cx="887990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700" b="1" dirty="0">
                <a:solidFill>
                  <a:prstClr val="black"/>
                </a:solidFill>
                <a:latin typeface="Times New Roman" pitchFamily="18" charset="0"/>
                <a:cs typeface="Times New Roman" pitchFamily="18" charset="0"/>
                <a:sym typeface="Arial" panose="020B0604020202020204" pitchFamily="34" charset="0"/>
              </a:rPr>
              <a:t> </a:t>
            </a:r>
            <a:r>
              <a:rPr lang="zh-CN" altLang="en-US" sz="3200" b="1" dirty="0">
                <a:solidFill>
                  <a:prstClr val="black"/>
                </a:solidFill>
                <a:latin typeface="Times New Roman" pitchFamily="18" charset="0"/>
                <a:cs typeface="Times New Roman" pitchFamily="18" charset="0"/>
                <a:sym typeface="Arial" panose="020B0604020202020204" pitchFamily="34" charset="0"/>
              </a:rPr>
              <a:t>反之，</a:t>
            </a:r>
            <a:r>
              <a:rPr lang="en-US" altLang="zh-CN" sz="3200" b="1" dirty="0">
                <a:solidFill>
                  <a:prstClr val="black"/>
                </a:solidFill>
                <a:latin typeface="Times New Roman" pitchFamily="18" charset="0"/>
                <a:cs typeface="Times New Roman" pitchFamily="18" charset="0"/>
                <a:sym typeface="Arial" panose="020B0604020202020204" pitchFamily="34" charset="0"/>
              </a:rPr>
              <a:t>1</a:t>
            </a:r>
            <a:r>
              <a:rPr lang="zh-CN" altLang="en-US" sz="3200" b="1" dirty="0">
                <a:solidFill>
                  <a:prstClr val="black"/>
                </a:solidFill>
                <a:latin typeface="Times New Roman" pitchFamily="18" charset="0"/>
                <a:cs typeface="Times New Roman" pitchFamily="18" charset="0"/>
                <a:sym typeface="Arial" panose="020B0604020202020204" pitchFamily="34" charset="0"/>
              </a:rPr>
              <a:t>后面有多少个</a:t>
            </a:r>
            <a:r>
              <a:rPr lang="en-US" altLang="zh-CN" sz="3200" b="1" dirty="0">
                <a:solidFill>
                  <a:prstClr val="black"/>
                </a:solidFill>
                <a:latin typeface="Times New Roman" pitchFamily="18" charset="0"/>
                <a:cs typeface="Times New Roman" pitchFamily="18" charset="0"/>
                <a:sym typeface="Arial" panose="020B0604020202020204" pitchFamily="34" charset="0"/>
              </a:rPr>
              <a:t>0</a:t>
            </a:r>
            <a:r>
              <a:rPr lang="zh-CN" altLang="en-US" sz="3200" b="1" dirty="0">
                <a:solidFill>
                  <a:prstClr val="black"/>
                </a:solidFill>
                <a:latin typeface="Times New Roman" pitchFamily="18" charset="0"/>
                <a:cs typeface="Times New Roman" pitchFamily="18" charset="0"/>
                <a:sym typeface="Arial" panose="020B0604020202020204" pitchFamily="34" charset="0"/>
              </a:rPr>
              <a:t>，</a:t>
            </a:r>
            <a:r>
              <a:rPr lang="en-US" altLang="zh-CN" sz="3200" b="1" dirty="0">
                <a:solidFill>
                  <a:prstClr val="black"/>
                </a:solidFill>
                <a:latin typeface="Times New Roman" pitchFamily="18" charset="0"/>
                <a:cs typeface="Times New Roman" pitchFamily="18" charset="0"/>
                <a:sym typeface="Arial" panose="020B0604020202020204" pitchFamily="34" charset="0"/>
              </a:rPr>
              <a:t>10</a:t>
            </a:r>
            <a:r>
              <a:rPr lang="zh-CN" altLang="en-US" sz="3200" b="1" dirty="0">
                <a:solidFill>
                  <a:prstClr val="black"/>
                </a:solidFill>
                <a:latin typeface="Times New Roman" pitchFamily="18" charset="0"/>
                <a:cs typeface="Times New Roman" pitchFamily="18" charset="0"/>
                <a:sym typeface="Arial" panose="020B0604020202020204" pitchFamily="34" charset="0"/>
              </a:rPr>
              <a:t>的幂指数就是多少</a:t>
            </a:r>
            <a:r>
              <a:rPr lang="en-US" altLang="zh-CN" sz="3200" b="1" dirty="0">
                <a:solidFill>
                  <a:prstClr val="black"/>
                </a:solidFill>
                <a:latin typeface="Times New Roman" pitchFamily="18" charset="0"/>
                <a:cs typeface="Times New Roman" pitchFamily="18" charset="0"/>
                <a:sym typeface="Arial" panose="020B0604020202020204" pitchFamily="34" charset="0"/>
              </a:rPr>
              <a:t>.</a:t>
            </a:r>
          </a:p>
        </p:txBody>
      </p:sp>
      <p:pic>
        <p:nvPicPr>
          <p:cNvPr id="6"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7070" y="5727703"/>
            <a:ext cx="2895223" cy="903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736504" y="1227665"/>
            <a:ext cx="11047562" cy="5410201"/>
            <a:chOff x="552450" y="466725"/>
            <a:chExt cx="8286750" cy="4057650"/>
          </a:xfrm>
        </p:grpSpPr>
        <p:sp>
          <p:nvSpPr>
            <p:cNvPr id="15" name="剪去同侧角的矩形 14"/>
            <p:cNvSpPr/>
            <p:nvPr/>
          </p:nvSpPr>
          <p:spPr>
            <a:xfrm>
              <a:off x="552450" y="790575"/>
              <a:ext cx="8286750" cy="3733800"/>
            </a:xfrm>
            <a:prstGeom prst="snip2SameRect">
              <a:avLst/>
            </a:prstGeom>
            <a:grpFill/>
            <a:ln>
              <a:solidFill>
                <a:srgbClr val="00808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 typeface="Arial" panose="020B0604020202020204" pitchFamily="34" charset="0"/>
                <a:buNone/>
              </a:pPr>
              <a:endParaRPr lang="zh-CN" altLang="en-US">
                <a:solidFill>
                  <a:prstClr val="white"/>
                </a:solidFill>
                <a:latin typeface="Times New Roman" pitchFamily="18" charset="0"/>
                <a:cs typeface="Times New Roman" pitchFamily="18" charset="0"/>
              </a:endParaRPr>
            </a:p>
          </p:txBody>
        </p:sp>
        <p:grpSp>
          <p:nvGrpSpPr>
            <p:cNvPr id="16" name="组合 15"/>
            <p:cNvGrpSpPr/>
            <p:nvPr/>
          </p:nvGrpSpPr>
          <p:grpSpPr>
            <a:xfrm>
              <a:off x="3347864" y="466725"/>
              <a:ext cx="2440363" cy="647699"/>
              <a:chOff x="3131762" y="248416"/>
              <a:chExt cx="2440363" cy="647699"/>
            </a:xfrm>
          </p:grpSpPr>
          <p:sp>
            <p:nvSpPr>
              <p:cNvPr id="17" name="圆角矩形 16"/>
              <p:cNvSpPr/>
              <p:nvPr/>
            </p:nvSpPr>
            <p:spPr>
              <a:xfrm>
                <a:off x="3343275" y="334907"/>
                <a:ext cx="2228850" cy="474718"/>
              </a:xfrm>
              <a:prstGeom prst="roundRect">
                <a:avLst/>
              </a:prstGeom>
              <a:solidFill>
                <a:srgbClr val="BECE37">
                  <a:lumMod val="20000"/>
                  <a:lumOff val="80000"/>
                </a:srgbClr>
              </a:solidFill>
              <a:ln w="25400" cap="flat" cmpd="sng" algn="ctr">
                <a:noFill/>
                <a:prstDash val="solid"/>
              </a:ln>
              <a:effectLst/>
            </p:spPr>
            <p:txBody>
              <a:bodyPr rtlCol="0" anchor="ctr"/>
              <a:lstStyle/>
              <a:p>
                <a:pPr algn="ctr" defTabSz="1218835" eaLnBrk="1" hangingPunct="1">
                  <a:defRPr/>
                </a:pPr>
                <a:r>
                  <a:rPr lang="zh-CN" altLang="en-US" sz="3200" b="1" kern="0" dirty="0">
                    <a:solidFill>
                      <a:prstClr val="black"/>
                    </a:solidFill>
                    <a:latin typeface="Times New Roman" pitchFamily="18" charset="0"/>
                    <a:ea typeface="黑体" pitchFamily="49" charset="-122"/>
                    <a:cs typeface="Times New Roman" pitchFamily="18" charset="0"/>
                  </a:rPr>
                  <a:t>  归纳总结</a:t>
                </a:r>
              </a:p>
            </p:txBody>
          </p:sp>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l="23860" t="22977" r="30278" b="33898"/>
              <a:stretch/>
            </p:blipFill>
            <p:spPr>
              <a:xfrm>
                <a:off x="3131762" y="248416"/>
                <a:ext cx="687763" cy="647699"/>
              </a:xfrm>
              <a:prstGeom prst="roundRect">
                <a:avLst/>
              </a:prstGeom>
            </p:spPr>
          </p:pic>
        </p:grpSp>
      </p:grpSp>
    </p:spTree>
    <p:extLst>
      <p:ext uri="{BB962C8B-B14F-4D97-AF65-F5344CB8AC3E}">
        <p14:creationId xmlns:p14="http://schemas.microsoft.com/office/powerpoint/2010/main" val="31455234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内容占位符 58371"/>
          <p:cNvSpPr>
            <a:spLocks noGrp="1" noChangeArrowheads="1"/>
          </p:cNvSpPr>
          <p:nvPr>
            <p:ph idx="4294967295"/>
          </p:nvPr>
        </p:nvSpPr>
        <p:spPr bwMode="auto">
          <a:xfrm>
            <a:off x="1115646" y="1904093"/>
            <a:ext cx="11250613" cy="42902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t" anchorCtr="0" compatLnSpc="1"/>
          <a:lstStyle/>
          <a:p>
            <a:pPr>
              <a:lnSpc>
                <a:spcPct val="150000"/>
              </a:lnSpc>
              <a:spcBef>
                <a:spcPct val="0"/>
              </a:spcBef>
              <a:buFont typeface="Arial" panose="020B0604020202020204" pitchFamily="34" charset="0"/>
              <a:buNone/>
            </a:pPr>
            <a:r>
              <a:rPr lang="zh-CN" altLang="zh-CN" sz="3200" b="1" dirty="0" smtClean="0">
                <a:latin typeface="Times New Roman" panose="02020603050405020304" pitchFamily="18" charset="0"/>
                <a:ea typeface="楷体" panose="02010609060101010101" pitchFamily="49" charset="-122"/>
                <a:cs typeface="Times New Roman" pitchFamily="18" charset="0"/>
              </a:rPr>
              <a:t>1. 把下列各数写成10的幂的形式：</a:t>
            </a:r>
            <a:r>
              <a:rPr lang="en-US" altLang="zh-CN" sz="3200" b="1" dirty="0" smtClean="0">
                <a:latin typeface="Times New Roman" panose="02020603050405020304" pitchFamily="18" charset="0"/>
                <a:ea typeface="楷体" panose="02010609060101010101" pitchFamily="49" charset="-122"/>
                <a:cs typeface="Times New Roman" pitchFamily="18" charset="0"/>
              </a:rPr>
              <a:t>100 </a:t>
            </a:r>
            <a:r>
              <a:rPr lang="zh-CN" altLang="en-US" sz="3200" b="1" dirty="0" smtClean="0">
                <a:latin typeface="Times New Roman" panose="02020603050405020304" pitchFamily="18" charset="0"/>
                <a:ea typeface="楷体" panose="02010609060101010101" pitchFamily="49" charset="-122"/>
                <a:cs typeface="Times New Roman" pitchFamily="18" charset="0"/>
              </a:rPr>
              <a:t>，</a:t>
            </a:r>
            <a:r>
              <a:rPr lang="en-US" altLang="zh-CN" sz="3200" b="1" dirty="0" smtClean="0">
                <a:latin typeface="Times New Roman" panose="02020603050405020304" pitchFamily="18" charset="0"/>
                <a:ea typeface="楷体" panose="02010609060101010101" pitchFamily="49" charset="-122"/>
                <a:cs typeface="Times New Roman" pitchFamily="18" charset="0"/>
              </a:rPr>
              <a:t>10000</a:t>
            </a:r>
            <a:r>
              <a:rPr lang="zh-CN" altLang="en-US" sz="3200" b="1" dirty="0" smtClean="0">
                <a:latin typeface="Times New Roman" panose="02020603050405020304" pitchFamily="18" charset="0"/>
                <a:ea typeface="楷体" panose="02010609060101010101" pitchFamily="49" charset="-122"/>
                <a:cs typeface="Times New Roman" pitchFamily="18" charset="0"/>
              </a:rPr>
              <a:t>，</a:t>
            </a:r>
            <a:r>
              <a:rPr lang="en-US" altLang="zh-CN" sz="3200" b="1" dirty="0" smtClean="0">
                <a:latin typeface="Times New Roman" panose="02020603050405020304" pitchFamily="18" charset="0"/>
                <a:ea typeface="楷体" panose="02010609060101010101" pitchFamily="49" charset="-122"/>
                <a:cs typeface="Times New Roman" pitchFamily="18" charset="0"/>
              </a:rPr>
              <a:t>100000000</a:t>
            </a:r>
            <a:r>
              <a:rPr lang="zh-CN" altLang="en-US" sz="3200" b="1" dirty="0" smtClean="0">
                <a:latin typeface="Times New Roman" panose="02020603050405020304" pitchFamily="18" charset="0"/>
                <a:ea typeface="楷体" panose="02010609060101010101" pitchFamily="49" charset="-122"/>
                <a:cs typeface="Times New Roman" pitchFamily="18" charset="0"/>
              </a:rPr>
              <a:t>，即写成</a:t>
            </a:r>
            <a:r>
              <a:rPr lang="en-US" altLang="zh-CN" sz="3200" b="1" dirty="0" smtClean="0">
                <a:latin typeface="Times New Roman" panose="02020603050405020304" pitchFamily="18" charset="0"/>
                <a:ea typeface="楷体" panose="02010609060101010101" pitchFamily="49" charset="-122"/>
                <a:cs typeface="Times New Roman" pitchFamily="18" charset="0"/>
                <a:sym typeface="Arial" panose="020B0604020202020204" pitchFamily="34" charset="0"/>
              </a:rPr>
              <a:t>10</a:t>
            </a:r>
            <a:r>
              <a:rPr lang="en-US" altLang="zh-CN" sz="2800" b="1" baseline="30000" dirty="0">
                <a:latin typeface="Times New Roman" panose="02020603050405020304" pitchFamily="18" charset="0"/>
                <a:ea typeface="楷体" panose="02010609060101010101" pitchFamily="49" charset="-122"/>
                <a:cs typeface="Times New Roman" pitchFamily="18" charset="0"/>
                <a:sym typeface="Arial" panose="020B0604020202020204" pitchFamily="34" charset="0"/>
              </a:rPr>
              <a:t>(    )</a:t>
            </a:r>
            <a:endParaRPr lang="zh-CN" altLang="en-US" sz="2800" b="1" baseline="30000" dirty="0">
              <a:latin typeface="Times New Roman" panose="02020603050405020304" pitchFamily="18" charset="0"/>
              <a:ea typeface="楷体" panose="02010609060101010101" pitchFamily="49" charset="-122"/>
              <a:cs typeface="Times New Roman" pitchFamily="18" charset="0"/>
              <a:sym typeface="Arial" panose="020B0604020202020204" pitchFamily="34" charset="0"/>
            </a:endParaRPr>
          </a:p>
          <a:p>
            <a:pPr>
              <a:lnSpc>
                <a:spcPct val="150000"/>
              </a:lnSpc>
              <a:spcBef>
                <a:spcPct val="0"/>
              </a:spcBef>
              <a:buFont typeface="Arial" panose="020B0604020202020204" pitchFamily="34" charset="0"/>
              <a:buNone/>
            </a:pPr>
            <a:endParaRPr lang="zh-CN" altLang="en-US" sz="2800" b="1" baseline="30000" dirty="0">
              <a:latin typeface="Times New Roman" panose="02020603050405020304" pitchFamily="18" charset="0"/>
              <a:ea typeface="楷体" panose="02010609060101010101" pitchFamily="49" charset="-122"/>
              <a:cs typeface="Times New Roman" pitchFamily="18" charset="0"/>
              <a:sym typeface="Arial" panose="020B0604020202020204" pitchFamily="34" charset="0"/>
            </a:endParaRPr>
          </a:p>
          <a:p>
            <a:pPr>
              <a:lnSpc>
                <a:spcPct val="150000"/>
              </a:lnSpc>
              <a:spcBef>
                <a:spcPct val="0"/>
              </a:spcBef>
              <a:buFont typeface="Arial" panose="020B0604020202020204" pitchFamily="34" charset="0"/>
              <a:buNone/>
            </a:pPr>
            <a:r>
              <a:rPr lang="en-US" altLang="zh-CN" sz="3200" b="1" dirty="0" smtClean="0">
                <a:latin typeface="Times New Roman" panose="02020603050405020304" pitchFamily="18" charset="0"/>
                <a:ea typeface="楷体" panose="02010609060101010101" pitchFamily="49" charset="-122"/>
                <a:cs typeface="Times New Roman" pitchFamily="18" charset="0"/>
              </a:rPr>
              <a:t>2</a:t>
            </a:r>
            <a:r>
              <a:rPr lang="zh-CN" altLang="en-US" sz="3200" b="1" dirty="0" smtClean="0">
                <a:latin typeface="Times New Roman" panose="02020603050405020304" pitchFamily="18" charset="0"/>
                <a:ea typeface="楷体" panose="02010609060101010101" pitchFamily="49" charset="-122"/>
                <a:cs typeface="Times New Roman" pitchFamily="18" charset="0"/>
              </a:rPr>
              <a:t>．</a:t>
            </a:r>
            <a:r>
              <a:rPr lang="en-US" altLang="zh-CN" sz="3200" b="1" dirty="0" smtClean="0">
                <a:latin typeface="Times New Roman" panose="02020603050405020304" pitchFamily="18" charset="0"/>
                <a:ea typeface="楷体" panose="02010609060101010101" pitchFamily="49" charset="-122"/>
                <a:cs typeface="Times New Roman" pitchFamily="18" charset="0"/>
              </a:rPr>
              <a:t>300=3×100=3×10</a:t>
            </a:r>
            <a:r>
              <a:rPr lang="en-US" altLang="zh-CN" sz="3200" b="1" baseline="30000" dirty="0">
                <a:latin typeface="Times New Roman" panose="02020603050405020304" pitchFamily="18" charset="0"/>
                <a:ea typeface="楷体" panose="02010609060101010101" pitchFamily="49" charset="-122"/>
                <a:cs typeface="Times New Roman" pitchFamily="18" charset="0"/>
              </a:rPr>
              <a:t>(</a:t>
            </a:r>
            <a:r>
              <a:rPr lang="zh-CN" altLang="en-US" sz="3200" b="1" baseline="30000" dirty="0" smtClean="0">
                <a:latin typeface="Times New Roman" panose="02020603050405020304" pitchFamily="18" charset="0"/>
                <a:ea typeface="楷体" panose="02010609060101010101" pitchFamily="49" charset="-122"/>
                <a:cs typeface="Times New Roman" pitchFamily="18" charset="0"/>
              </a:rPr>
              <a:t>      </a:t>
            </a:r>
            <a:r>
              <a:rPr lang="en-US" altLang="zh-CN" sz="3200" b="1" baseline="30000" dirty="0" smtClean="0">
                <a:latin typeface="Times New Roman" panose="02020603050405020304" pitchFamily="18" charset="0"/>
                <a:ea typeface="楷体" panose="02010609060101010101" pitchFamily="49" charset="-122"/>
                <a:cs typeface="Times New Roman" pitchFamily="18" charset="0"/>
              </a:rPr>
              <a:t>)</a:t>
            </a:r>
            <a:r>
              <a:rPr lang="zh-CN" altLang="en-US" sz="3200" b="1" baseline="30000" dirty="0" smtClean="0">
                <a:latin typeface="Times New Roman" panose="02020603050405020304" pitchFamily="18" charset="0"/>
                <a:ea typeface="楷体" panose="02010609060101010101" pitchFamily="49" charset="-122"/>
                <a:cs typeface="Times New Roman" pitchFamily="18" charset="0"/>
              </a:rPr>
              <a:t>    </a:t>
            </a:r>
          </a:p>
          <a:p>
            <a:pPr>
              <a:lnSpc>
                <a:spcPct val="150000"/>
              </a:lnSpc>
              <a:spcBef>
                <a:spcPct val="0"/>
              </a:spcBef>
              <a:buFont typeface="Arial" panose="020B0604020202020204" pitchFamily="34" charset="0"/>
              <a:buNone/>
            </a:pPr>
            <a:r>
              <a:rPr lang="zh-CN" altLang="en-US" sz="3200" b="1" baseline="30000" dirty="0" smtClean="0">
                <a:latin typeface="Times New Roman" panose="02020603050405020304" pitchFamily="18" charset="0"/>
                <a:ea typeface="楷体" panose="02010609060101010101" pitchFamily="49" charset="-122"/>
                <a:cs typeface="Times New Roman" pitchFamily="18" charset="0"/>
              </a:rPr>
              <a:t>         </a:t>
            </a:r>
            <a:r>
              <a:rPr lang="en-US" altLang="zh-CN" sz="3200" b="1" dirty="0" smtClean="0">
                <a:latin typeface="Times New Roman" panose="02020603050405020304" pitchFamily="18" charset="0"/>
                <a:ea typeface="楷体" panose="02010609060101010101" pitchFamily="49" charset="-122"/>
                <a:cs typeface="Times New Roman" pitchFamily="18" charset="0"/>
              </a:rPr>
              <a:t>32000=3.2×10000=3.2×10</a:t>
            </a:r>
            <a:r>
              <a:rPr lang="en-US" altLang="zh-CN" sz="3200" b="1" baseline="30000" dirty="0" smtClean="0">
                <a:latin typeface="Times New Roman" panose="02020603050405020304" pitchFamily="18" charset="0"/>
                <a:ea typeface="楷体" panose="02010609060101010101" pitchFamily="49" charset="-122"/>
                <a:cs typeface="Times New Roman" pitchFamily="18" charset="0"/>
              </a:rPr>
              <a:t>(  </a:t>
            </a:r>
            <a:r>
              <a:rPr lang="zh-CN" altLang="en-US" sz="3200" b="1" baseline="30000" dirty="0" smtClean="0">
                <a:latin typeface="Times New Roman" panose="02020603050405020304" pitchFamily="18" charset="0"/>
                <a:ea typeface="楷体" panose="02010609060101010101" pitchFamily="49" charset="-122"/>
                <a:cs typeface="Times New Roman" pitchFamily="18" charset="0"/>
              </a:rPr>
              <a:t>    </a:t>
            </a:r>
            <a:r>
              <a:rPr lang="en-US" altLang="zh-CN" sz="3200" b="1" baseline="30000" dirty="0">
                <a:latin typeface="Times New Roman" panose="02020603050405020304" pitchFamily="18" charset="0"/>
                <a:ea typeface="楷体" panose="02010609060101010101" pitchFamily="49" charset="-122"/>
                <a:cs typeface="Times New Roman" pitchFamily="18" charset="0"/>
              </a:rPr>
              <a:t>)</a:t>
            </a:r>
            <a:endParaRPr lang="zh-CN" altLang="en-US" sz="3200" b="1" baseline="30000" dirty="0" smtClean="0">
              <a:latin typeface="Times New Roman" panose="02020603050405020304" pitchFamily="18" charset="0"/>
              <a:ea typeface="楷体" panose="02010609060101010101" pitchFamily="49" charset="-122"/>
              <a:cs typeface="Times New Roman" pitchFamily="18" charset="0"/>
            </a:endParaRPr>
          </a:p>
          <a:p>
            <a:pPr>
              <a:lnSpc>
                <a:spcPct val="150000"/>
              </a:lnSpc>
              <a:spcBef>
                <a:spcPct val="0"/>
              </a:spcBef>
              <a:buFont typeface="Arial" panose="020B0604020202020204" pitchFamily="34" charset="0"/>
              <a:buNone/>
            </a:pPr>
            <a:r>
              <a:rPr lang="en-US" altLang="zh-CN" sz="3200" b="1" dirty="0" smtClean="0">
                <a:latin typeface="Times New Roman" panose="02020603050405020304" pitchFamily="18" charset="0"/>
                <a:ea typeface="楷体" panose="02010609060101010101" pitchFamily="49" charset="-122"/>
                <a:cs typeface="Times New Roman" pitchFamily="18" charset="0"/>
              </a:rPr>
              <a:t>      </a:t>
            </a:r>
            <a:r>
              <a:rPr lang="en-US" altLang="zh-CN" sz="3200" b="1" dirty="0">
                <a:latin typeface="Times New Roman" panose="02020603050405020304" pitchFamily="18" charset="0"/>
                <a:ea typeface="楷体" panose="02010609060101010101" pitchFamily="49" charset="-122"/>
                <a:cs typeface="Times New Roman" pitchFamily="18" charset="0"/>
              </a:rPr>
              <a:t>345000000=3.45×100000000=3.45×10</a:t>
            </a:r>
            <a:r>
              <a:rPr lang="en-US" altLang="zh-CN" sz="3200" b="1" baseline="30000" dirty="0">
                <a:latin typeface="Times New Roman" panose="02020603050405020304" pitchFamily="18" charset="0"/>
                <a:ea typeface="楷体" panose="02010609060101010101" pitchFamily="49" charset="-122"/>
                <a:cs typeface="Times New Roman" pitchFamily="18" charset="0"/>
              </a:rPr>
              <a:t>(   </a:t>
            </a:r>
            <a:r>
              <a:rPr lang="zh-CN" altLang="en-US" sz="3200" b="1" baseline="30000" dirty="0">
                <a:latin typeface="Times New Roman" panose="02020603050405020304" pitchFamily="18" charset="0"/>
                <a:ea typeface="楷体" panose="02010609060101010101" pitchFamily="49" charset="-122"/>
                <a:cs typeface="Times New Roman" pitchFamily="18" charset="0"/>
              </a:rPr>
              <a:t>    </a:t>
            </a:r>
            <a:r>
              <a:rPr lang="en-US" altLang="zh-CN" sz="3200" b="1" baseline="30000" dirty="0">
                <a:latin typeface="Times New Roman" panose="02020603050405020304" pitchFamily="18" charset="0"/>
                <a:ea typeface="楷体" panose="02010609060101010101" pitchFamily="49" charset="-122"/>
                <a:cs typeface="Times New Roman" pitchFamily="18" charset="0"/>
              </a:rPr>
              <a:t>)</a:t>
            </a:r>
            <a:r>
              <a:rPr lang="zh-CN" altLang="en-US" sz="3200" b="1" dirty="0" smtClean="0">
                <a:latin typeface="Times New Roman" panose="02020603050405020304" pitchFamily="18" charset="0"/>
                <a:ea typeface="楷体" panose="02010609060101010101" pitchFamily="49" charset="-122"/>
                <a:cs typeface="Times New Roman" pitchFamily="18" charset="0"/>
              </a:rPr>
              <a:t> </a:t>
            </a:r>
          </a:p>
        </p:txBody>
      </p:sp>
      <p:sp>
        <p:nvSpPr>
          <p:cNvPr id="14339" name="Text Box 3"/>
          <p:cNvSpPr txBox="1">
            <a:spLocks noChangeArrowheads="1"/>
          </p:cNvSpPr>
          <p:nvPr/>
        </p:nvSpPr>
        <p:spPr bwMode="auto">
          <a:xfrm>
            <a:off x="2258374" y="3424388"/>
            <a:ext cx="7828532" cy="465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spcBef>
                <a:spcPct val="20000"/>
              </a:spcBef>
              <a:buClr>
                <a:srgbClr val="B381D9"/>
              </a:buClr>
              <a:buSzPct val="70000"/>
              <a:buFont typeface="Wingdings" panose="05000000000000000000" pitchFamily="2" charset="2"/>
              <a:buNone/>
            </a:pPr>
            <a:r>
              <a:rPr lang="en-US"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100</a:t>
            </a:r>
            <a:r>
              <a:rPr lang="zh-CN"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a:t>
            </a:r>
            <a:r>
              <a:rPr lang="en-US" altLang="zh-CN" sz="28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2         </a:t>
            </a:r>
            <a:r>
              <a:rPr lang="en-US"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10000</a:t>
            </a:r>
            <a:r>
              <a:rPr lang="zh-CN"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a:t>
            </a:r>
            <a:r>
              <a:rPr lang="en-US" altLang="zh-CN" sz="28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4</a:t>
            </a:r>
            <a:r>
              <a:rPr lang="zh-CN" altLang="zh-CN" sz="28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           </a:t>
            </a:r>
            <a:r>
              <a:rPr lang="en-US"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100000000</a:t>
            </a:r>
            <a:r>
              <a:rPr lang="zh-CN" altLang="zh-CN" sz="28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=10</a:t>
            </a:r>
            <a:r>
              <a:rPr lang="en-US" altLang="zh-CN" sz="28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8</a:t>
            </a:r>
          </a:p>
        </p:txBody>
      </p:sp>
      <p:sp>
        <p:nvSpPr>
          <p:cNvPr id="3" name="文本框 2"/>
          <p:cNvSpPr txBox="1">
            <a:spLocks noChangeArrowheads="1"/>
          </p:cNvSpPr>
          <p:nvPr/>
        </p:nvSpPr>
        <p:spPr bwMode="auto">
          <a:xfrm>
            <a:off x="5165497" y="3890055"/>
            <a:ext cx="372485"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dirty="0">
                <a:solidFill>
                  <a:srgbClr val="FF0000"/>
                </a:solidFill>
                <a:latin typeface="Times New Roman" pitchFamily="18" charset="0"/>
                <a:ea typeface="楷体" panose="02010609060101010101" pitchFamily="49" charset="-122"/>
                <a:cs typeface="Times New Roman" pitchFamily="18" charset="0"/>
              </a:rPr>
              <a:t>2</a:t>
            </a:r>
          </a:p>
        </p:txBody>
      </p:sp>
      <p:sp>
        <p:nvSpPr>
          <p:cNvPr id="4" name="文本框 3"/>
          <p:cNvSpPr txBox="1">
            <a:spLocks noChangeArrowheads="1"/>
          </p:cNvSpPr>
          <p:nvPr/>
        </p:nvSpPr>
        <p:spPr bwMode="auto">
          <a:xfrm>
            <a:off x="6639018" y="4625351"/>
            <a:ext cx="361902" cy="55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dirty="0">
                <a:solidFill>
                  <a:srgbClr val="FF0000"/>
                </a:solidFill>
                <a:latin typeface="Times New Roman" pitchFamily="18" charset="0"/>
                <a:ea typeface="楷体" panose="02010609060101010101" pitchFamily="49" charset="-122"/>
                <a:cs typeface="Times New Roman" pitchFamily="18" charset="0"/>
              </a:rPr>
              <a:t>4</a:t>
            </a:r>
          </a:p>
        </p:txBody>
      </p:sp>
      <p:sp>
        <p:nvSpPr>
          <p:cNvPr id="5" name="文本框 4"/>
          <p:cNvSpPr txBox="1">
            <a:spLocks noChangeArrowheads="1"/>
          </p:cNvSpPr>
          <p:nvPr/>
        </p:nvSpPr>
        <p:spPr bwMode="auto">
          <a:xfrm>
            <a:off x="8739365" y="5312860"/>
            <a:ext cx="372485" cy="55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dirty="0">
                <a:solidFill>
                  <a:srgbClr val="FF0000"/>
                </a:solidFill>
                <a:latin typeface="Times New Roman" pitchFamily="18" charset="0"/>
                <a:ea typeface="楷体" panose="02010609060101010101" pitchFamily="49" charset="-122"/>
                <a:cs typeface="Times New Roman" pitchFamily="18" charset="0"/>
              </a:rPr>
              <a:t>8</a:t>
            </a:r>
          </a:p>
        </p:txBody>
      </p:sp>
      <p:sp>
        <p:nvSpPr>
          <p:cNvPr id="8" name="圆角矩形标注 7"/>
          <p:cNvSpPr/>
          <p:nvPr/>
        </p:nvSpPr>
        <p:spPr>
          <a:xfrm>
            <a:off x="8281669" y="4257215"/>
            <a:ext cx="3451833" cy="1140883"/>
          </a:xfrm>
          <a:prstGeom prst="wedgeRoundRectCallout">
            <a:avLst>
              <a:gd name="adj1" fmla="val -51870"/>
              <a:gd name="adj2" fmla="val 45735"/>
              <a:gd name="adj3" fmla="val 16667"/>
            </a:avLst>
          </a:prstGeom>
          <a:solidFill>
            <a:schemeClr val="accent5">
              <a:lumMod val="90000"/>
            </a:schemeClr>
          </a:solidFill>
          <a:ln w="9525" cap="flat" cmpd="sng">
            <a:solidFill>
              <a:schemeClr val="tx1"/>
            </a:solidFill>
            <a:prstDash val="solid"/>
            <a:round/>
            <a:headEnd type="none" w="med" len="med"/>
            <a:tailEnd type="none" w="med" len="med"/>
          </a:ln>
        </p:spPr>
        <p:txBody>
          <a:bodyPr lIns="121884" tIns="60943" rIns="121884" bIns="60943"/>
          <a:lstStyle/>
          <a:p>
            <a:pPr eaLnBrk="1" hangingPunct="1">
              <a:lnSpc>
                <a:spcPct val="110000"/>
              </a:lnSpc>
              <a:buFont typeface="Arial" panose="020B0604020202020204" pitchFamily="34" charset="0"/>
              <a:buNone/>
              <a:defRPr/>
            </a:pPr>
            <a:r>
              <a:rPr lang="zh-CN" altLang="en-US" sz="2800" b="1" noProof="1">
                <a:solidFill>
                  <a:schemeClr val="bg1"/>
                </a:solidFill>
                <a:latin typeface="Times New Roman" panose="02020603050405020304" pitchFamily="18" charset="0"/>
                <a:ea typeface="宋体" panose="02010600030101010101" pitchFamily="2" charset="-122"/>
                <a:cs typeface="Times New Roman" pitchFamily="18" charset="0"/>
              </a:rPr>
              <a:t>读作</a:t>
            </a:r>
            <a:r>
              <a:rPr lang="en-US" altLang="zh-CN" sz="2800" b="1" noProof="1">
                <a:solidFill>
                  <a:schemeClr val="bg1"/>
                </a:solidFill>
                <a:latin typeface="Times New Roman" panose="02020603050405020304" pitchFamily="18" charset="0"/>
                <a:ea typeface="宋体" panose="02010600030101010101" pitchFamily="2" charset="-122"/>
                <a:cs typeface="Times New Roman" pitchFamily="18" charset="0"/>
              </a:rPr>
              <a:t>“3.45</a:t>
            </a:r>
            <a:r>
              <a:rPr lang="zh-CN" altLang="en-US" sz="2800" b="1" noProof="1">
                <a:solidFill>
                  <a:schemeClr val="bg1"/>
                </a:solidFill>
                <a:latin typeface="Times New Roman" panose="02020603050405020304" pitchFamily="18" charset="0"/>
                <a:ea typeface="宋体" panose="02010600030101010101" pitchFamily="2" charset="-122"/>
                <a:cs typeface="Times New Roman" pitchFamily="18" charset="0"/>
              </a:rPr>
              <a:t>乘</a:t>
            </a:r>
            <a:r>
              <a:rPr lang="en-US" altLang="zh-CN" sz="2800" b="1" noProof="1">
                <a:solidFill>
                  <a:schemeClr val="bg1"/>
                </a:solidFill>
                <a:latin typeface="Times New Roman" panose="02020603050405020304" pitchFamily="18" charset="0"/>
                <a:ea typeface="宋体" panose="02010600030101010101" pitchFamily="2" charset="-122"/>
                <a:cs typeface="Times New Roman" pitchFamily="18" charset="0"/>
              </a:rPr>
              <a:t>10</a:t>
            </a:r>
            <a:r>
              <a:rPr lang="zh-CN" altLang="en-US" sz="2800" b="1" noProof="1">
                <a:solidFill>
                  <a:schemeClr val="bg1"/>
                </a:solidFill>
                <a:latin typeface="Times New Roman" panose="02020603050405020304" pitchFamily="18" charset="0"/>
                <a:ea typeface="宋体" panose="02010600030101010101" pitchFamily="2" charset="-122"/>
                <a:cs typeface="Times New Roman" pitchFamily="18" charset="0"/>
              </a:rPr>
              <a:t>的</a:t>
            </a:r>
            <a:r>
              <a:rPr lang="en-US" altLang="zh-CN" sz="2800" b="1" noProof="1">
                <a:solidFill>
                  <a:schemeClr val="bg1"/>
                </a:solidFill>
                <a:latin typeface="Times New Roman" panose="02020603050405020304" pitchFamily="18" charset="0"/>
                <a:ea typeface="宋体" panose="02010600030101010101" pitchFamily="2" charset="-122"/>
                <a:cs typeface="Times New Roman" pitchFamily="18" charset="0"/>
              </a:rPr>
              <a:t>8</a:t>
            </a:r>
            <a:r>
              <a:rPr lang="zh-CN" altLang="en-US" sz="2800" b="1" noProof="1">
                <a:solidFill>
                  <a:schemeClr val="bg1"/>
                </a:solidFill>
                <a:latin typeface="Times New Roman" panose="02020603050405020304" pitchFamily="18" charset="0"/>
                <a:ea typeface="宋体" panose="02010600030101010101" pitchFamily="2" charset="-122"/>
                <a:cs typeface="Times New Roman" pitchFamily="18" charset="0"/>
              </a:rPr>
              <a:t>次方</a:t>
            </a:r>
            <a:r>
              <a:rPr lang="en-US" altLang="zh-CN" sz="2800" b="1" noProof="1">
                <a:solidFill>
                  <a:schemeClr val="bg1"/>
                </a:solidFill>
                <a:latin typeface="Times New Roman" panose="02020603050405020304" pitchFamily="18" charset="0"/>
                <a:ea typeface="宋体" panose="02010600030101010101" pitchFamily="2" charset="-122"/>
                <a:cs typeface="Times New Roman" pitchFamily="18" charset="0"/>
              </a:rPr>
              <a:t>(</a:t>
            </a:r>
            <a:r>
              <a:rPr lang="zh-CN" altLang="en-US" sz="2800" b="1" noProof="1">
                <a:solidFill>
                  <a:schemeClr val="bg1"/>
                </a:solidFill>
                <a:latin typeface="Times New Roman" panose="02020603050405020304" pitchFamily="18" charset="0"/>
                <a:ea typeface="宋体" panose="02010600030101010101" pitchFamily="2" charset="-122"/>
                <a:cs typeface="Times New Roman" pitchFamily="18" charset="0"/>
              </a:rPr>
              <a:t>幂</a:t>
            </a:r>
            <a:r>
              <a:rPr lang="en-US" altLang="zh-CN" sz="2800" b="1" noProof="1">
                <a:solidFill>
                  <a:schemeClr val="bg1"/>
                </a:solidFill>
                <a:latin typeface="Times New Roman" panose="02020603050405020304" pitchFamily="18" charset="0"/>
                <a:ea typeface="宋体" panose="02010600030101010101" pitchFamily="2" charset="-122"/>
                <a:cs typeface="Times New Roman" pitchFamily="18" charset="0"/>
              </a:rPr>
              <a:t>)”</a:t>
            </a:r>
          </a:p>
        </p:txBody>
      </p:sp>
      <p:sp>
        <p:nvSpPr>
          <p:cNvPr id="2" name="TextBox 1"/>
          <p:cNvSpPr txBox="1"/>
          <p:nvPr/>
        </p:nvSpPr>
        <p:spPr>
          <a:xfrm>
            <a:off x="704099" y="1336724"/>
            <a:ext cx="2458401" cy="615553"/>
          </a:xfrm>
          <a:prstGeom prst="rect">
            <a:avLst/>
          </a:prstGeom>
          <a:noFill/>
        </p:spPr>
        <p:txBody>
          <a:bodyPr wrap="square" lIns="121884" tIns="60943" rIns="121884" bIns="60943" rtlCol="0">
            <a:spAutoFit/>
          </a:bodyPr>
          <a:lstStyle/>
          <a:p>
            <a:pPr eaLnBrk="1" hangingPunct="1">
              <a:buFont typeface="Arial" panose="020B0604020202020204" pitchFamily="34" charset="0"/>
              <a:buNone/>
            </a:pPr>
            <a:r>
              <a:rPr lang="en-US" altLang="zh-CN" sz="3200" b="1" dirty="0">
                <a:solidFill>
                  <a:srgbClr val="0000FF"/>
                </a:solidFill>
                <a:latin typeface="Times New Roman" panose="02020603050405020304" pitchFamily="18" charset="0"/>
                <a:ea typeface="黑体" panose="02010609060101010101" pitchFamily="49" charset="-122"/>
                <a:cs typeface="Times New Roman" pitchFamily="18" charset="0"/>
              </a:rPr>
              <a:t>【</a:t>
            </a:r>
            <a:r>
              <a:rPr lang="zh-CN" altLang="en-US" sz="3200" b="1" dirty="0">
                <a:solidFill>
                  <a:srgbClr val="0000FF"/>
                </a:solidFill>
                <a:latin typeface="Times New Roman" panose="02020603050405020304" pitchFamily="18" charset="0"/>
                <a:ea typeface="黑体" panose="02010609060101010101" pitchFamily="49" charset="-122"/>
                <a:cs typeface="Times New Roman" pitchFamily="18" charset="0"/>
              </a:rPr>
              <a:t>试一试</a:t>
            </a:r>
            <a:r>
              <a:rPr lang="en-US" altLang="zh-CN" sz="3200" b="1" dirty="0">
                <a:solidFill>
                  <a:srgbClr val="0000FF"/>
                </a:solidFill>
                <a:latin typeface="Times New Roman" panose="02020603050405020304" pitchFamily="18" charset="0"/>
                <a:ea typeface="黑体" panose="02010609060101010101" pitchFamily="49" charset="-122"/>
                <a:cs typeface="Times New Roman" pitchFamily="18" charset="0"/>
              </a:rPr>
              <a:t>】</a:t>
            </a:r>
            <a:endParaRPr lang="zh-CN" altLang="en-US" sz="3200" b="1" dirty="0">
              <a:solidFill>
                <a:srgbClr val="0000FF"/>
              </a:solidFill>
              <a:latin typeface="Times New Roman" panose="02020603050405020304" pitchFamily="18" charset="0"/>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40306013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ppt_x"/>
                                          </p:val>
                                        </p:tav>
                                        <p:tav tm="100000">
                                          <p:val>
                                            <p:strVal val="#ppt_x"/>
                                          </p:val>
                                        </p:tav>
                                      </p:tavLst>
                                    </p:anim>
                                    <p:anim calcmode="lin" valueType="num">
                                      <p:cBhvr additive="base">
                                        <p:cTn id="8"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100000">
                                          <p:val>
                                            <p:strVal val="#ppt_x"/>
                                          </p:val>
                                        </p:tav>
                                      </p:tavLst>
                                    </p:anim>
                                    <p:anim calcmode="lin" valueType="num">
                                      <p:cBhvr>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ppt_x</p:attrName>
                                        </p:attrNameLst>
                                      </p:cBhvr>
                                      <p:tavLst>
                                        <p:tav tm="0">
                                          <p:val>
                                            <p:strVal val="#ppt_x"/>
                                          </p:val>
                                        </p:tav>
                                        <p:tav tm="100000">
                                          <p:val>
                                            <p:strVal val="#ppt_x"/>
                                          </p:val>
                                        </p:tav>
                                      </p:tavLst>
                                    </p:anim>
                                    <p:anim calcmode="lin" valueType="num">
                                      <p:cBhvr>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1+#ppt_w/2"/>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3" grpId="0"/>
      <p:bldP spid="4" grpId="0"/>
      <p:bldP spid="5" grpId="0"/>
      <p:bldP spid="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nvSpPr>
        <p:spPr bwMode="auto">
          <a:xfrm>
            <a:off x="1715971" y="1445849"/>
            <a:ext cx="10095186" cy="2133600"/>
          </a:xfrm>
          <a:prstGeom prst="rect">
            <a:avLst/>
          </a:prstGeom>
          <a:ln/>
          <a:extLst/>
        </p:spPr>
        <p:style>
          <a:lnRef idx="2">
            <a:schemeClr val="accent1"/>
          </a:lnRef>
          <a:fillRef idx="1">
            <a:schemeClr val="lt1"/>
          </a:fillRef>
          <a:effectRef idx="0">
            <a:schemeClr val="accent1"/>
          </a:effectRef>
          <a:fontRef idx="minor">
            <a:schemeClr val="dk1"/>
          </a:fontRef>
        </p:style>
        <p:txBody>
          <a:bodyPr lIns="121884" tIns="60943" rIns="121884" bIns="6094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prstClr val="black"/>
                </a:solidFill>
                <a:latin typeface="Times New Roman" pitchFamily="18" charset="0"/>
                <a:cs typeface="Times New Roman" pitchFamily="18" charset="0"/>
              </a:rPr>
              <a:t>          像上面这样，把一个大于</a:t>
            </a:r>
            <a:r>
              <a:rPr lang="zh-CN" altLang="zh-CN" sz="3200" b="1" dirty="0">
                <a:solidFill>
                  <a:prstClr val="black"/>
                </a:solidFill>
                <a:latin typeface="Times New Roman" pitchFamily="18" charset="0"/>
                <a:cs typeface="Times New Roman" pitchFamily="18" charset="0"/>
              </a:rPr>
              <a:t>10</a:t>
            </a:r>
            <a:r>
              <a:rPr lang="zh-CN" altLang="en-US" sz="3200" b="1" dirty="0">
                <a:solidFill>
                  <a:prstClr val="black"/>
                </a:solidFill>
                <a:latin typeface="Times New Roman" pitchFamily="18" charset="0"/>
                <a:cs typeface="Times New Roman" pitchFamily="18" charset="0"/>
              </a:rPr>
              <a:t>的数表示成</a:t>
            </a:r>
            <a:r>
              <a:rPr lang="zh-CN" altLang="zh-CN" sz="3200" b="1" i="1" dirty="0">
                <a:solidFill>
                  <a:prstClr val="black"/>
                </a:solidFill>
                <a:latin typeface="Times New Roman" pitchFamily="18" charset="0"/>
                <a:cs typeface="Times New Roman" pitchFamily="18" charset="0"/>
              </a:rPr>
              <a:t>a</a:t>
            </a:r>
            <a:r>
              <a:rPr lang="zh-CN" altLang="zh-CN" sz="3200" b="1" dirty="0">
                <a:solidFill>
                  <a:prstClr val="black"/>
                </a:solidFill>
                <a:latin typeface="Times New Roman" pitchFamily="18" charset="0"/>
                <a:cs typeface="Times New Roman" pitchFamily="18" charset="0"/>
              </a:rPr>
              <a:t>×</a:t>
            </a:r>
            <a:r>
              <a:rPr lang="zh-CN" altLang="zh-CN" sz="3200" b="1" dirty="0">
                <a:solidFill>
                  <a:prstClr val="black"/>
                </a:solidFill>
                <a:latin typeface="Times New Roman" pitchFamily="18" charset="0"/>
                <a:cs typeface="Times New Roman" pitchFamily="18" charset="0"/>
                <a:sym typeface="Arial" panose="020B0604020202020204" pitchFamily="34" charset="0"/>
              </a:rPr>
              <a:t>10</a:t>
            </a:r>
            <a:r>
              <a:rPr lang="zh-CN" altLang="zh-CN" sz="3200" b="1" i="1" baseline="38000" dirty="0">
                <a:solidFill>
                  <a:prstClr val="black"/>
                </a:solidFill>
                <a:latin typeface="Times New Roman" pitchFamily="18" charset="0"/>
                <a:cs typeface="Times New Roman" pitchFamily="18" charset="0"/>
              </a:rPr>
              <a:t>n</a:t>
            </a:r>
            <a:r>
              <a:rPr lang="zh-CN" altLang="en-US" sz="3200" b="1" dirty="0">
                <a:solidFill>
                  <a:prstClr val="black"/>
                </a:solidFill>
                <a:latin typeface="Times New Roman" pitchFamily="18" charset="0"/>
                <a:cs typeface="Times New Roman" pitchFamily="18" charset="0"/>
              </a:rPr>
              <a:t>的形式，（其中</a:t>
            </a:r>
            <a:r>
              <a:rPr lang="zh-CN" altLang="zh-CN" sz="3200" b="1" i="1" dirty="0">
                <a:solidFill>
                  <a:prstClr val="black"/>
                </a:solidFill>
                <a:latin typeface="Times New Roman" pitchFamily="18" charset="0"/>
                <a:cs typeface="Times New Roman" pitchFamily="18" charset="0"/>
              </a:rPr>
              <a:t>a</a:t>
            </a:r>
            <a:r>
              <a:rPr lang="zh-CN" altLang="zh-CN" sz="3200" b="1" dirty="0">
                <a:solidFill>
                  <a:prstClr val="black"/>
                </a:solidFill>
                <a:latin typeface="Times New Roman" pitchFamily="18" charset="0"/>
                <a:cs typeface="Times New Roman" pitchFamily="18" charset="0"/>
              </a:rPr>
              <a:t>大于或等于</a:t>
            </a:r>
            <a:r>
              <a:rPr lang="en-US" altLang="zh-CN" sz="3200" b="1" dirty="0">
                <a:solidFill>
                  <a:prstClr val="black"/>
                </a:solidFill>
                <a:latin typeface="Times New Roman" pitchFamily="18" charset="0"/>
                <a:cs typeface="Times New Roman" pitchFamily="18" charset="0"/>
              </a:rPr>
              <a:t>1</a:t>
            </a:r>
            <a:r>
              <a:rPr lang="zh-CN" altLang="en-US" sz="3200" b="1" dirty="0">
                <a:solidFill>
                  <a:prstClr val="black"/>
                </a:solidFill>
                <a:latin typeface="Times New Roman" pitchFamily="18" charset="0"/>
                <a:cs typeface="Times New Roman" pitchFamily="18" charset="0"/>
              </a:rPr>
              <a:t>且小于</a:t>
            </a:r>
            <a:r>
              <a:rPr lang="en-US" altLang="zh-CN" sz="3200" b="1" dirty="0">
                <a:solidFill>
                  <a:prstClr val="black"/>
                </a:solidFill>
                <a:latin typeface="Times New Roman" pitchFamily="18" charset="0"/>
                <a:cs typeface="Times New Roman" pitchFamily="18" charset="0"/>
              </a:rPr>
              <a:t>10</a:t>
            </a:r>
            <a:r>
              <a:rPr lang="zh-CN" altLang="en-US" sz="3200" b="1" dirty="0">
                <a:solidFill>
                  <a:prstClr val="black"/>
                </a:solidFill>
                <a:latin typeface="Times New Roman" pitchFamily="18" charset="0"/>
                <a:cs typeface="Times New Roman" pitchFamily="18" charset="0"/>
              </a:rPr>
              <a:t>，</a:t>
            </a:r>
            <a:r>
              <a:rPr lang="zh-CN" altLang="zh-CN" sz="3200" b="1" dirty="0">
                <a:solidFill>
                  <a:prstClr val="black"/>
                </a:solidFill>
                <a:latin typeface="Times New Roman" pitchFamily="18" charset="0"/>
                <a:cs typeface="Times New Roman" pitchFamily="18" charset="0"/>
              </a:rPr>
              <a:t> </a:t>
            </a:r>
            <a:r>
              <a:rPr lang="zh-CN" altLang="zh-CN" sz="3200" b="1" i="1" dirty="0">
                <a:solidFill>
                  <a:prstClr val="black"/>
                </a:solidFill>
                <a:latin typeface="Times New Roman" pitchFamily="18" charset="0"/>
                <a:cs typeface="Times New Roman" pitchFamily="18" charset="0"/>
              </a:rPr>
              <a:t>n</a:t>
            </a:r>
            <a:r>
              <a:rPr lang="zh-CN" altLang="en-US" sz="3200" b="1" dirty="0">
                <a:solidFill>
                  <a:prstClr val="black"/>
                </a:solidFill>
                <a:latin typeface="Times New Roman" pitchFamily="18" charset="0"/>
                <a:cs typeface="Times New Roman" pitchFamily="18" charset="0"/>
              </a:rPr>
              <a:t>是正整数），使用的是</a:t>
            </a:r>
            <a:r>
              <a:rPr lang="zh-CN" altLang="en-US" sz="3200" b="1" dirty="0">
                <a:solidFill>
                  <a:srgbClr val="FF0000"/>
                </a:solidFill>
                <a:latin typeface="Times New Roman" pitchFamily="18" charset="0"/>
                <a:cs typeface="Times New Roman" pitchFamily="18" charset="0"/>
              </a:rPr>
              <a:t>科学记数法</a:t>
            </a:r>
            <a:r>
              <a:rPr lang="zh-CN" altLang="zh-CN" sz="3200" b="1" dirty="0">
                <a:solidFill>
                  <a:prstClr val="black"/>
                </a:solidFill>
                <a:latin typeface="Times New Roman" pitchFamily="18" charset="0"/>
                <a:cs typeface="Times New Roman" pitchFamily="18" charset="0"/>
              </a:rPr>
              <a:t>.</a:t>
            </a:r>
          </a:p>
        </p:txBody>
      </p:sp>
      <p:sp>
        <p:nvSpPr>
          <p:cNvPr id="3" name="文本框 2"/>
          <p:cNvSpPr txBox="1">
            <a:spLocks noChangeArrowheads="1"/>
          </p:cNvSpPr>
          <p:nvPr/>
        </p:nvSpPr>
        <p:spPr bwMode="auto">
          <a:xfrm>
            <a:off x="1972052" y="3812285"/>
            <a:ext cx="9839103" cy="1600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prstClr val="black"/>
                </a:solidFill>
                <a:latin typeface="Times New Roman" pitchFamily="18" charset="0"/>
                <a:cs typeface="Times New Roman" pitchFamily="18" charset="0"/>
              </a:rPr>
              <a:t>        对于小于</a:t>
            </a:r>
            <a:r>
              <a:rPr lang="en-US" altLang="zh-CN" sz="3200" b="1" dirty="0">
                <a:solidFill>
                  <a:prstClr val="black"/>
                </a:solidFill>
                <a:latin typeface="Times New Roman" pitchFamily="18" charset="0"/>
                <a:cs typeface="Times New Roman" pitchFamily="18" charset="0"/>
              </a:rPr>
              <a:t>-10</a:t>
            </a:r>
            <a:r>
              <a:rPr lang="zh-CN" altLang="en-US" sz="3200" b="1" dirty="0">
                <a:solidFill>
                  <a:prstClr val="black"/>
                </a:solidFill>
                <a:latin typeface="Times New Roman" pitchFamily="18" charset="0"/>
                <a:cs typeface="Times New Roman" pitchFamily="18" charset="0"/>
              </a:rPr>
              <a:t>的数也可以类似科学记数法表示</a:t>
            </a:r>
            <a:r>
              <a:rPr lang="en-US" altLang="zh-CN" sz="3200" b="1" dirty="0">
                <a:solidFill>
                  <a:prstClr val="black"/>
                </a:solidFill>
                <a:latin typeface="Times New Roman" pitchFamily="18" charset="0"/>
                <a:cs typeface="Times New Roman" pitchFamily="18" charset="0"/>
              </a:rPr>
              <a:t>.</a:t>
            </a:r>
          </a:p>
          <a:p>
            <a:pPr eaLnBrk="1" hangingPunct="1">
              <a:lnSpc>
                <a:spcPct val="150000"/>
              </a:lnSpc>
              <a:buFont typeface="Arial" panose="020B0604020202020204" pitchFamily="34" charset="0"/>
              <a:buNone/>
            </a:pPr>
            <a:r>
              <a:rPr lang="zh-CN" altLang="en-US" sz="3200" b="1" dirty="0">
                <a:solidFill>
                  <a:prstClr val="black"/>
                </a:solidFill>
                <a:latin typeface="Times New Roman" pitchFamily="18" charset="0"/>
                <a:cs typeface="Times New Roman" pitchFamily="18" charset="0"/>
              </a:rPr>
              <a:t>例如：</a:t>
            </a:r>
          </a:p>
        </p:txBody>
      </p:sp>
      <p:sp>
        <p:nvSpPr>
          <p:cNvPr id="4" name="文本框 3"/>
          <p:cNvSpPr txBox="1">
            <a:spLocks noChangeArrowheads="1"/>
          </p:cNvSpPr>
          <p:nvPr/>
        </p:nvSpPr>
        <p:spPr bwMode="auto">
          <a:xfrm>
            <a:off x="2564644" y="5376669"/>
            <a:ext cx="864696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-567000000</a:t>
            </a:r>
            <a:r>
              <a:rPr lang="zh-CN"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a:t>
            </a:r>
            <a:r>
              <a:rPr lang="zh-CN" altLang="zh-CN" sz="3200" b="1" u="sng"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en-US" altLang="zh-CN" sz="3200" b="1" u="sng"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zh-CN"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×1</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0000000</a:t>
            </a:r>
            <a:r>
              <a:rPr lang="zh-CN"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0</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a:t>
            </a:r>
            <a:r>
              <a:rPr lang="zh-CN" altLang="zh-CN" sz="3200" b="1" u="sng"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en-US" altLang="zh-CN" sz="3200" b="1" u="sng"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zh-CN" altLang="zh-CN" sz="3200" b="1" u="sng"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a:t>
            </a:r>
            <a:endParaRPr lang="en-US" altLang="zh-CN" sz="3200" b="1" baseline="30000"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endParaRPr>
          </a:p>
        </p:txBody>
      </p:sp>
      <p:sp>
        <p:nvSpPr>
          <p:cNvPr id="11268" name="文本框 4"/>
          <p:cNvSpPr txBox="1">
            <a:spLocks noChangeArrowheads="1"/>
          </p:cNvSpPr>
          <p:nvPr/>
        </p:nvSpPr>
        <p:spPr bwMode="auto">
          <a:xfrm>
            <a:off x="8809644" y="5372445"/>
            <a:ext cx="1999990" cy="55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-5.67×</a:t>
            </a:r>
            <a:r>
              <a:rPr lang="zh-CN" altLang="zh-CN" sz="28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10</a:t>
            </a:r>
            <a:r>
              <a:rPr lang="en-US" altLang="zh-CN" sz="2800" b="1" baseline="30000"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8</a:t>
            </a:r>
            <a:endParaRPr lang="zh-CN" altLang="en-US" sz="2800" b="1" dirty="0">
              <a:solidFill>
                <a:prstClr val="black"/>
              </a:solidFill>
              <a:latin typeface="Times New Roman" pitchFamily="18" charset="0"/>
              <a:cs typeface="Times New Roman" pitchFamily="18" charset="0"/>
            </a:endParaRPr>
          </a:p>
        </p:txBody>
      </p:sp>
      <p:sp>
        <p:nvSpPr>
          <p:cNvPr id="6" name="文本框 5"/>
          <p:cNvSpPr txBox="1">
            <a:spLocks noChangeArrowheads="1"/>
          </p:cNvSpPr>
          <p:nvPr/>
        </p:nvSpPr>
        <p:spPr bwMode="auto">
          <a:xfrm>
            <a:off x="5079669" y="5385369"/>
            <a:ext cx="1161899" cy="55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-5.67</a:t>
            </a:r>
            <a:endParaRPr lang="zh-CN" altLang="en-US" sz="2800" b="1" dirty="0">
              <a:solidFill>
                <a:prstClr val="black"/>
              </a:solidFill>
              <a:latin typeface="Times New Roman" pitchFamily="18" charset="0"/>
              <a:cs typeface="Times New Roman" pitchFamily="18" charset="0"/>
            </a:endParaRPr>
          </a:p>
        </p:txBody>
      </p:sp>
      <p:pic>
        <p:nvPicPr>
          <p:cNvPr id="12" name="图片 18"/>
          <p:cNvPicPr>
            <a:picLocks noChangeAspect="1"/>
          </p:cNvPicPr>
          <p:nvPr/>
        </p:nvPicPr>
        <p:blipFill>
          <a:blip r:embed="rId2"/>
          <a:stretch>
            <a:fillRect/>
          </a:stretch>
        </p:blipFill>
        <p:spPr>
          <a:xfrm>
            <a:off x="206559" y="1798685"/>
            <a:ext cx="1576712" cy="2258484"/>
          </a:xfrm>
          <a:prstGeom prst="rect">
            <a:avLst/>
          </a:prstGeom>
          <a:noFill/>
          <a:ln w="9525">
            <a:noFill/>
          </a:ln>
        </p:spPr>
      </p:pic>
    </p:spTree>
    <p:extLst>
      <p:ext uri="{BB962C8B-B14F-4D97-AF65-F5344CB8AC3E}">
        <p14:creationId xmlns:p14="http://schemas.microsoft.com/office/powerpoint/2010/main" val="41221149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9219">
                                            <p:bg/>
                                          </p:spTgt>
                                        </p:tgtEl>
                                        <p:attrNameLst>
                                          <p:attrName>style.visibility</p:attrName>
                                        </p:attrNameLst>
                                      </p:cBhvr>
                                      <p:to>
                                        <p:strVal val="visible"/>
                                      </p:to>
                                    </p:set>
                                    <p:anim calcmode="discrete" valueType="clr">
                                      <p:cBhvr override="childStyle">
                                        <p:cTn id="7" dur="500"/>
                                        <p:tgtEl>
                                          <p:spTgt spid="9219">
                                            <p:bg/>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9219">
                                            <p:bg/>
                                          </p:spTgt>
                                        </p:tgtEl>
                                        <p:attrNameLst>
                                          <p:attrName>fillcolor</p:attrName>
                                        </p:attrNameLst>
                                      </p:cBhvr>
                                      <p:tavLst>
                                        <p:tav tm="0">
                                          <p:val>
                                            <p:clrVal>
                                              <a:schemeClr val="accent2"/>
                                            </p:clrVal>
                                          </p:val>
                                        </p:tav>
                                        <p:tav tm="50000">
                                          <p:val>
                                            <p:clrVal>
                                              <a:schemeClr val="hlink"/>
                                            </p:clrVal>
                                          </p:val>
                                        </p:tav>
                                      </p:tavLst>
                                    </p:anim>
                                    <p:set>
                                      <p:cBhvr>
                                        <p:cTn id="9" dur="500"/>
                                        <p:tgtEl>
                                          <p:spTgt spid="9219">
                                            <p:bg/>
                                          </p:spTgt>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9219">
                                            <p:txEl>
                                              <p:pRg st="0" end="0"/>
                                            </p:txEl>
                                          </p:spTgt>
                                        </p:tgtEl>
                                        <p:attrNameLst>
                                          <p:attrName>style.visibility</p:attrName>
                                        </p:attrNameLst>
                                      </p:cBhvr>
                                      <p:to>
                                        <p:strVal val="visible"/>
                                      </p:to>
                                    </p:set>
                                    <p:anim calcmode="discrete" valueType="clr">
                                      <p:cBhvr override="childStyle">
                                        <p:cTn id="12" dur="250"/>
                                        <p:tgtEl>
                                          <p:spTgt spid="921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250"/>
                                        <p:tgtEl>
                                          <p:spTgt spid="9219">
                                            <p:txEl>
                                              <p:pRg st="0" end="0"/>
                                            </p:txEl>
                                          </p:spTgt>
                                        </p:tgtEl>
                                        <p:attrNameLst>
                                          <p:attrName>fillcolor</p:attrName>
                                        </p:attrNameLst>
                                      </p:cBhvr>
                                      <p:tavLst>
                                        <p:tav tm="0">
                                          <p:val>
                                            <p:clrVal>
                                              <a:schemeClr val="accent2"/>
                                            </p:clrVal>
                                          </p:val>
                                        </p:tav>
                                        <p:tav tm="50000">
                                          <p:val>
                                            <p:clrVal>
                                              <a:schemeClr val="hlink"/>
                                            </p:clrVal>
                                          </p:val>
                                        </p:tav>
                                      </p:tavLst>
                                    </p:anim>
                                    <p:set>
                                      <p:cBhvr>
                                        <p:cTn id="14" dur="250"/>
                                        <p:tgtEl>
                                          <p:spTgt spid="9219">
                                            <p:txEl>
                                              <p:pRg st="0" end="0"/>
                                            </p:txEl>
                                          </p:spTgt>
                                        </p:tgtEl>
                                        <p:attrNameLst>
                                          <p:attrName>fill.type</p:attrName>
                                        </p:attrNameLst>
                                      </p:cBhvr>
                                      <p:to>
                                        <p:strVal val="solid"/>
                                      </p:to>
                                    </p:set>
                                  </p:childTnLst>
                                </p:cTn>
                              </p:par>
                              <p:par>
                                <p:cTn id="15" presetID="10"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68"/>
                                        </p:tgtEl>
                                        <p:attrNameLst>
                                          <p:attrName>style.visibility</p:attrName>
                                        </p:attrNameLst>
                                      </p:cBhvr>
                                      <p:to>
                                        <p:strVal val="visible"/>
                                      </p:to>
                                    </p:set>
                                    <p:anim calcmode="lin" valueType="num">
                                      <p:cBhvr>
                                        <p:cTn id="37" dur="500" fill="hold"/>
                                        <p:tgtEl>
                                          <p:spTgt spid="11268"/>
                                        </p:tgtEl>
                                        <p:attrNameLst>
                                          <p:attrName>ppt_x</p:attrName>
                                        </p:attrNameLst>
                                      </p:cBhvr>
                                      <p:tavLst>
                                        <p:tav tm="0">
                                          <p:val>
                                            <p:strVal val="#ppt_x"/>
                                          </p:val>
                                        </p:tav>
                                        <p:tav tm="100000">
                                          <p:val>
                                            <p:strVal val="#ppt_x"/>
                                          </p:val>
                                        </p:tav>
                                      </p:tavLst>
                                    </p:anim>
                                    <p:anim calcmode="lin" valueType="num">
                                      <p:cBhvr>
                                        <p:cTn id="38"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animBg="1"/>
      <p:bldP spid="3" grpId="0"/>
      <p:bldP spid="4" grpId="0"/>
      <p:bldP spid="11268"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42516" y="1846799"/>
            <a:ext cx="10228518" cy="1600427"/>
          </a:xfrm>
          <a:prstGeom prst="rect">
            <a:avLst/>
          </a:prstGeom>
          <a:noFill/>
        </p:spPr>
        <p:txBody>
          <a:bodyPr wrap="square" lIns="121884" tIns="60943" rIns="121884" bIns="60943">
            <a:spAutoFit/>
          </a:bodyPr>
          <a:lstStyle/>
          <a:p>
            <a:pPr eaLnBrk="1" hangingPunct="1">
              <a:lnSpc>
                <a:spcPct val="150000"/>
              </a:lnSpc>
              <a:buFont typeface="Arial" panose="020B0604020202020204" pitchFamily="34" charset="0"/>
              <a:buNone/>
              <a:defRPr/>
            </a:pPr>
            <a:r>
              <a:rPr lang="zh-CN" altLang="en-US" sz="3200" b="1" kern="0" dirty="0">
                <a:solidFill>
                  <a:srgbClr val="0000FF"/>
                </a:solidFill>
                <a:latin typeface="Times New Roman" pitchFamily="18" charset="0"/>
                <a:ea typeface="黑体" panose="02010609060101010101" pitchFamily="2" charset="-122"/>
                <a:cs typeface="Times New Roman" pitchFamily="18" charset="0"/>
              </a:rPr>
              <a:t>例1  </a:t>
            </a:r>
            <a:r>
              <a:rPr lang="zh-CN" altLang="en-US" sz="3200" b="1" kern="0" dirty="0">
                <a:solidFill>
                  <a:prstClr val="black"/>
                </a:solidFill>
                <a:latin typeface="Times New Roman" panose="02020603050405020304" pitchFamily="18" charset="0"/>
                <a:ea typeface="楷体" panose="02010609060101010101" pitchFamily="49" charset="-122"/>
                <a:cs typeface="Times New Roman" pitchFamily="18" charset="0"/>
              </a:rPr>
              <a:t>用科学记数法表示下列各数：</a:t>
            </a:r>
          </a:p>
          <a:p>
            <a:pPr eaLnBrk="1" hangingPunct="1">
              <a:lnSpc>
                <a:spcPct val="150000"/>
              </a:lnSpc>
              <a:buFont typeface="Arial" panose="020B0604020202020204" pitchFamily="34" charset="0"/>
              <a:buNone/>
              <a:defRPr/>
            </a:pPr>
            <a:r>
              <a:rPr lang="zh-CN" altLang="en-US" sz="3200" b="1" kern="0" dirty="0">
                <a:solidFill>
                  <a:prstClr val="black"/>
                </a:solidFill>
                <a:latin typeface="Times New Roman" panose="02020603050405020304" pitchFamily="18" charset="0"/>
                <a:ea typeface="楷体" panose="02010609060101010101" pitchFamily="49" charset="-122"/>
                <a:cs typeface="Times New Roman" pitchFamily="18" charset="0"/>
              </a:rPr>
              <a:t>        </a:t>
            </a:r>
            <a:r>
              <a:rPr lang="en-US" altLang="zh-CN" sz="3200" b="1" kern="0" dirty="0">
                <a:solidFill>
                  <a:prstClr val="black"/>
                </a:solidFill>
                <a:latin typeface="Times New Roman" panose="02020603050405020304" pitchFamily="18" charset="0"/>
                <a:ea typeface="楷体" panose="02010609060101010101" pitchFamily="49" charset="-122"/>
                <a:cs typeface="Times New Roman" pitchFamily="18" charset="0"/>
              </a:rPr>
              <a:t>1000 000</a:t>
            </a:r>
            <a:r>
              <a:rPr lang="zh-CN" altLang="en-US" sz="3200" b="1" kern="0" dirty="0">
                <a:solidFill>
                  <a:prstClr val="black"/>
                </a:solidFill>
                <a:latin typeface="Times New Roman" panose="02020603050405020304" pitchFamily="18" charset="0"/>
                <a:ea typeface="楷体" panose="02010609060101010101" pitchFamily="49" charset="-122"/>
                <a:cs typeface="Times New Roman" pitchFamily="18" charset="0"/>
                <a:sym typeface="+mn-ea"/>
              </a:rPr>
              <a:t>，</a:t>
            </a:r>
            <a:r>
              <a:rPr lang="en-US" altLang="zh-CN" sz="3200" b="1" kern="0" dirty="0">
                <a:solidFill>
                  <a:prstClr val="black"/>
                </a:solidFill>
                <a:latin typeface="Times New Roman" panose="02020603050405020304" pitchFamily="18" charset="0"/>
                <a:ea typeface="楷体" panose="02010609060101010101" pitchFamily="49" charset="-122"/>
                <a:cs typeface="Times New Roman" pitchFamily="18" charset="0"/>
              </a:rPr>
              <a:t>57000 000</a:t>
            </a:r>
            <a:r>
              <a:rPr lang="zh-CN" altLang="en-US" sz="3200" b="1" kern="0"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3200" b="1" kern="0" dirty="0">
                <a:solidFill>
                  <a:prstClr val="black"/>
                </a:solidFill>
                <a:latin typeface="Times New Roman" panose="02020603050405020304" pitchFamily="18" charset="0"/>
                <a:ea typeface="楷体" panose="02010609060101010101" pitchFamily="49" charset="-122"/>
                <a:cs typeface="Times New Roman" pitchFamily="18" charset="0"/>
              </a:rPr>
              <a:t>-123000 000 000</a:t>
            </a:r>
            <a:endPar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endParaRPr>
          </a:p>
        </p:txBody>
      </p:sp>
      <p:sp>
        <p:nvSpPr>
          <p:cNvPr id="2" name="TextBox 6"/>
          <p:cNvSpPr txBox="1">
            <a:spLocks noChangeArrowheads="1"/>
          </p:cNvSpPr>
          <p:nvPr/>
        </p:nvSpPr>
        <p:spPr bwMode="auto">
          <a:xfrm>
            <a:off x="1682727" y="3275791"/>
            <a:ext cx="8897308" cy="1600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srgbClr val="0000FF"/>
                </a:solidFill>
                <a:latin typeface="Times New Roman" pitchFamily="18" charset="0"/>
                <a:ea typeface="黑体" panose="02010609060101010101" pitchFamily="2" charset="-122"/>
                <a:cs typeface="Times New Roman" pitchFamily="18" charset="0"/>
              </a:rPr>
              <a:t>解：</a:t>
            </a:r>
            <a:r>
              <a:rPr lang="en-US" altLang="zh-CN" sz="3200" b="1" dirty="0">
                <a:solidFill>
                  <a:prstClr val="black"/>
                </a:solidFill>
                <a:latin typeface="Times New Roman" pitchFamily="18" charset="0"/>
                <a:ea typeface="黑体" panose="02010609060101010101" pitchFamily="2" charset="-122"/>
                <a:cs typeface="Times New Roman" pitchFamily="18" charset="0"/>
              </a:rPr>
              <a:t>1000 000=</a:t>
            </a:r>
            <a:r>
              <a:rPr lang="en-US" altLang="zh-CN" sz="3200" b="1" dirty="0">
                <a:solidFill>
                  <a:srgbClr val="FF0000"/>
                </a:solidFill>
                <a:latin typeface="Times New Roman" pitchFamily="18" charset="0"/>
                <a:ea typeface="黑体" panose="02010609060101010101" pitchFamily="2" charset="-122"/>
                <a:cs typeface="Times New Roman" pitchFamily="18" charset="0"/>
              </a:rPr>
              <a:t>1×10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rPr>
              <a:t>6</a:t>
            </a:r>
            <a:r>
              <a:rPr lang="zh-CN" altLang="en-US"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zh-CN" altLang="en-US"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en-US" altLang="zh-CN" sz="3200" b="1" dirty="0">
                <a:solidFill>
                  <a:prstClr val="black"/>
                </a:solidFill>
                <a:latin typeface="Times New Roman" pitchFamily="18" charset="0"/>
                <a:ea typeface="黑体" panose="02010609060101010101" pitchFamily="2" charset="-122"/>
                <a:cs typeface="Times New Roman" pitchFamily="18" charset="0"/>
              </a:rPr>
              <a:t>57000 000</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a:t>
            </a: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5.7×10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7</a:t>
            </a:r>
            <a:r>
              <a:rPr lang="zh-CN" altLang="en-US" sz="3200" b="1" dirty="0">
                <a:solidFill>
                  <a:prstClr val="black"/>
                </a:solidFill>
                <a:latin typeface="Times New Roman" pitchFamily="18" charset="0"/>
                <a:ea typeface="黑体" panose="02010609060101010101" pitchFamily="2" charset="-122"/>
                <a:cs typeface="Times New Roman" pitchFamily="18" charset="0"/>
              </a:rPr>
              <a:t>，</a:t>
            </a:r>
          </a:p>
          <a:p>
            <a:pPr eaLnBrk="1" hangingPunct="1">
              <a:lnSpc>
                <a:spcPct val="150000"/>
              </a:lnSpc>
              <a:buFont typeface="Arial" panose="020B0604020202020204" pitchFamily="34" charset="0"/>
              <a:buNone/>
            </a:pPr>
            <a:r>
              <a:rPr lang="zh-CN" altLang="en-US" sz="3200" b="1" dirty="0">
                <a:solidFill>
                  <a:srgbClr val="FF0000"/>
                </a:solidFill>
                <a:latin typeface="Times New Roman" pitchFamily="18" charset="0"/>
                <a:ea typeface="黑体" panose="02010609060101010101" pitchFamily="2" charset="-122"/>
                <a:cs typeface="Times New Roman" pitchFamily="18" charset="0"/>
              </a:rPr>
              <a:t>        </a:t>
            </a:r>
            <a:r>
              <a:rPr lang="en-US" altLang="zh-CN" sz="3200" b="1" dirty="0">
                <a:solidFill>
                  <a:prstClr val="black"/>
                </a:solidFill>
                <a:latin typeface="Times New Roman" pitchFamily="18" charset="0"/>
                <a:ea typeface="黑体" panose="02010609060101010101" pitchFamily="2" charset="-122"/>
                <a:cs typeface="Times New Roman" pitchFamily="18" charset="0"/>
              </a:rPr>
              <a:t>-123000 000 000=</a:t>
            </a:r>
            <a:r>
              <a:rPr lang="en-US" altLang="zh-CN" sz="3200" b="1" dirty="0">
                <a:solidFill>
                  <a:srgbClr val="FF0000"/>
                </a:solidFill>
                <a:latin typeface="Times New Roman" pitchFamily="18" charset="0"/>
                <a:ea typeface="黑体" panose="02010609060101010101" pitchFamily="2" charset="-122"/>
                <a:cs typeface="Times New Roman" pitchFamily="18" charset="0"/>
              </a:rPr>
              <a:t>-</a:t>
            </a: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1.23×10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11 </a:t>
            </a: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a:t>
            </a:r>
            <a:endParaRPr lang="en-US" altLang="zh-CN" sz="3200" b="1" dirty="0">
              <a:solidFill>
                <a:srgbClr val="FF0000"/>
              </a:solidFill>
              <a:latin typeface="Times New Roman" pitchFamily="18" charset="0"/>
              <a:ea typeface="黑体" panose="02010609060101010101" pitchFamily="2" charset="-122"/>
              <a:cs typeface="Times New Roman" pitchFamily="18" charset="0"/>
            </a:endParaRPr>
          </a:p>
        </p:txBody>
      </p:sp>
      <p:sp>
        <p:nvSpPr>
          <p:cNvPr id="11266" name="Text Box 2"/>
          <p:cNvSpPr txBox="1">
            <a:spLocks noChangeArrowheads="1"/>
          </p:cNvSpPr>
          <p:nvPr/>
        </p:nvSpPr>
        <p:spPr bwMode="auto">
          <a:xfrm>
            <a:off x="1682727" y="4876230"/>
            <a:ext cx="9358682" cy="1600427"/>
          </a:xfrm>
          <a:prstGeom prst="rect">
            <a:avLst/>
          </a:prstGeom>
          <a:solidFill>
            <a:schemeClr val="accent6">
              <a:lumMod val="40000"/>
              <a:lumOff val="60000"/>
            </a:schemeClr>
          </a:solidFill>
          <a:ln>
            <a:noFill/>
          </a:ln>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srgbClr val="0000FF"/>
                </a:solidFill>
                <a:latin typeface="Times New Roman" pitchFamily="18" charset="0"/>
                <a:ea typeface="黑体" panose="02010609060101010101" pitchFamily="2" charset="-122"/>
                <a:cs typeface="Times New Roman" pitchFamily="18" charset="0"/>
              </a:rPr>
              <a:t>归纳：</a:t>
            </a:r>
            <a:r>
              <a:rPr lang="zh-CN" altLang="en-US" sz="3200" b="1" dirty="0">
                <a:solidFill>
                  <a:prstClr val="black"/>
                </a:solidFill>
                <a:latin typeface="Times New Roman" panose="02020603050405020304" pitchFamily="18" charset="0"/>
                <a:cs typeface="Times New Roman" pitchFamily="18" charset="0"/>
              </a:rPr>
              <a:t>用科学计数法表示一个</a:t>
            </a:r>
            <a:r>
              <a:rPr lang="zh-CN" altLang="zh-CN" sz="3200" b="1" i="1" dirty="0">
                <a:solidFill>
                  <a:prstClr val="black"/>
                </a:solidFill>
                <a:latin typeface="Times New Roman" panose="02020603050405020304" pitchFamily="18" charset="0"/>
                <a:cs typeface="Times New Roman" pitchFamily="18" charset="0"/>
              </a:rPr>
              <a:t>n</a:t>
            </a:r>
            <a:r>
              <a:rPr lang="zh-CN" altLang="en-US" sz="3200" b="1" dirty="0">
                <a:solidFill>
                  <a:prstClr val="black"/>
                </a:solidFill>
                <a:latin typeface="Times New Roman" panose="02020603050405020304" pitchFamily="18" charset="0"/>
                <a:cs typeface="Times New Roman" pitchFamily="18" charset="0"/>
              </a:rPr>
              <a:t>位整数时，</a:t>
            </a:r>
            <a:r>
              <a:rPr lang="zh-CN" altLang="zh-CN" sz="3200" b="1" dirty="0">
                <a:solidFill>
                  <a:prstClr val="black"/>
                </a:solidFill>
                <a:latin typeface="Times New Roman" panose="02020603050405020304" pitchFamily="18" charset="0"/>
                <a:cs typeface="Times New Roman" pitchFamily="18" charset="0"/>
              </a:rPr>
              <a:t>10</a:t>
            </a:r>
            <a:r>
              <a:rPr lang="zh-CN" altLang="en-US" sz="3200" b="1" dirty="0">
                <a:solidFill>
                  <a:prstClr val="black"/>
                </a:solidFill>
                <a:latin typeface="Times New Roman" panose="02020603050405020304" pitchFamily="18" charset="0"/>
                <a:cs typeface="Times New Roman" pitchFamily="18" charset="0"/>
              </a:rPr>
              <a:t>的指</a:t>
            </a:r>
            <a:endParaRPr lang="en-US" altLang="zh-CN" sz="3200" b="1" dirty="0">
              <a:solidFill>
                <a:prstClr val="black"/>
              </a:solidFill>
              <a:latin typeface="Times New Roman" panose="02020603050405020304" pitchFamily="18" charset="0"/>
              <a:cs typeface="Times New Roman" pitchFamily="18" charset="0"/>
            </a:endParaRPr>
          </a:p>
          <a:p>
            <a:pPr eaLnBrk="1" hangingPunct="1">
              <a:lnSpc>
                <a:spcPct val="150000"/>
              </a:lnSpc>
              <a:buFont typeface="Arial" panose="020B0604020202020204" pitchFamily="34" charset="0"/>
              <a:buNone/>
            </a:pPr>
            <a:r>
              <a:rPr lang="en-US" altLang="zh-CN" sz="3200" b="1" dirty="0">
                <a:solidFill>
                  <a:prstClr val="black"/>
                </a:solidFill>
                <a:latin typeface="Times New Roman" panose="02020603050405020304" pitchFamily="18" charset="0"/>
                <a:cs typeface="Times New Roman" pitchFamily="18" charset="0"/>
              </a:rPr>
              <a:t>            </a:t>
            </a:r>
            <a:r>
              <a:rPr lang="zh-CN" altLang="en-US" sz="3200" b="1" dirty="0">
                <a:solidFill>
                  <a:prstClr val="black"/>
                </a:solidFill>
                <a:latin typeface="Times New Roman" panose="02020603050405020304" pitchFamily="18" charset="0"/>
                <a:cs typeface="Times New Roman" pitchFamily="18" charset="0"/>
              </a:rPr>
              <a:t>数是</a:t>
            </a:r>
            <a:r>
              <a:rPr lang="zh-CN" altLang="zh-CN" sz="3200" b="1" dirty="0">
                <a:solidFill>
                  <a:prstClr val="black"/>
                </a:solidFill>
                <a:latin typeface="Times New Roman" panose="02020603050405020304" pitchFamily="18" charset="0"/>
                <a:cs typeface="Times New Roman" pitchFamily="18" charset="0"/>
              </a:rPr>
              <a:t>______</a:t>
            </a:r>
            <a:r>
              <a:rPr lang="zh-CN" altLang="en-US" sz="3200" b="1" dirty="0">
                <a:solidFill>
                  <a:prstClr val="black"/>
                </a:solidFill>
                <a:latin typeface="Times New Roman" panose="02020603050405020304" pitchFamily="18" charset="0"/>
                <a:cs typeface="Times New Roman" pitchFamily="18" charset="0"/>
              </a:rPr>
              <a:t>．</a:t>
            </a:r>
          </a:p>
        </p:txBody>
      </p:sp>
      <p:sp>
        <p:nvSpPr>
          <p:cNvPr id="11269" name="Text Box 5"/>
          <p:cNvSpPr txBox="1">
            <a:spLocks noChangeArrowheads="1"/>
          </p:cNvSpPr>
          <p:nvPr/>
        </p:nvSpPr>
        <p:spPr bwMode="auto">
          <a:xfrm>
            <a:off x="3936686" y="5774715"/>
            <a:ext cx="170581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zh-CN" altLang="zh-CN" sz="3200" b="1" i="1" dirty="0">
                <a:solidFill>
                  <a:srgbClr val="FF0000"/>
                </a:solidFill>
                <a:latin typeface="Times New Roman" pitchFamily="18" charset="0"/>
                <a:ea typeface="黑体" panose="02010609060101010101" pitchFamily="2" charset="-122"/>
                <a:cs typeface="Times New Roman" pitchFamily="18" charset="0"/>
              </a:rPr>
              <a:t>n</a:t>
            </a:r>
            <a:r>
              <a:rPr lang="zh-CN" altLang="en-US" sz="3200" b="1" dirty="0">
                <a:solidFill>
                  <a:srgbClr val="FF0000"/>
                </a:solidFill>
                <a:latin typeface="Times New Roman" pitchFamily="18" charset="0"/>
                <a:ea typeface="黑体" panose="02010609060101010101" pitchFamily="2" charset="-122"/>
                <a:cs typeface="Times New Roman" pitchFamily="18" charset="0"/>
              </a:rPr>
              <a:t>－</a:t>
            </a:r>
            <a:r>
              <a:rPr lang="zh-CN" altLang="zh-CN" sz="3200" b="1" dirty="0">
                <a:solidFill>
                  <a:srgbClr val="FF0000"/>
                </a:solidFill>
                <a:latin typeface="Times New Roman" pitchFamily="18" charset="0"/>
                <a:ea typeface="黑体" panose="02010609060101010101" pitchFamily="2" charset="-122"/>
                <a:cs typeface="Times New Roman" pitchFamily="18" charset="0"/>
              </a:rPr>
              <a:t>1</a:t>
            </a:r>
          </a:p>
        </p:txBody>
      </p:sp>
      <p:grpSp>
        <p:nvGrpSpPr>
          <p:cNvPr id="46087" name="组合 6"/>
          <p:cNvGrpSpPr/>
          <p:nvPr/>
        </p:nvGrpSpPr>
        <p:grpSpPr bwMode="auto">
          <a:xfrm>
            <a:off x="2844628" y="1311702"/>
            <a:ext cx="2478295" cy="630942"/>
            <a:chOff x="427462" y="558483"/>
            <a:chExt cx="1858351" cy="473510"/>
          </a:xfrm>
        </p:grpSpPr>
        <p:grpSp>
          <p:nvGrpSpPr>
            <p:cNvPr id="46093" name="组合 5"/>
            <p:cNvGrpSpPr/>
            <p:nvPr/>
          </p:nvGrpSpPr>
          <p:grpSpPr bwMode="auto">
            <a:xfrm>
              <a:off x="468915" y="591581"/>
              <a:ext cx="1816898" cy="426248"/>
              <a:chOff x="2177651" y="-557614"/>
              <a:chExt cx="1816898" cy="426248"/>
            </a:xfrm>
          </p:grpSpPr>
          <p:sp>
            <p:nvSpPr>
              <p:cNvPr id="4" name="椭圆 3"/>
              <p:cNvSpPr/>
              <p:nvPr/>
            </p:nvSpPr>
            <p:spPr>
              <a:xfrm>
                <a:off x="2177459" y="-557354"/>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6" name="椭圆 25"/>
              <p:cNvSpPr/>
              <p:nvPr/>
            </p:nvSpPr>
            <p:spPr>
              <a:xfrm>
                <a:off x="2507550" y="-557354"/>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7" name="椭圆 26"/>
              <p:cNvSpPr/>
              <p:nvPr/>
            </p:nvSpPr>
            <p:spPr>
              <a:xfrm>
                <a:off x="2837642" y="-557354"/>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8" name="椭圆 27"/>
              <p:cNvSpPr/>
              <p:nvPr/>
            </p:nvSpPr>
            <p:spPr>
              <a:xfrm>
                <a:off x="3167733" y="-557354"/>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9" name="椭圆 28"/>
              <p:cNvSpPr/>
              <p:nvPr/>
            </p:nvSpPr>
            <p:spPr>
              <a:xfrm>
                <a:off x="3567652" y="-557354"/>
                <a:ext cx="426897" cy="425725"/>
              </a:xfrm>
              <a:prstGeom prst="ellips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grpSp>
        <p:sp>
          <p:nvSpPr>
            <p:cNvPr id="46094" name="文本框 11"/>
            <p:cNvSpPr txBox="1">
              <a:spLocks noChangeArrowheads="1"/>
            </p:cNvSpPr>
            <p:nvPr/>
          </p:nvSpPr>
          <p:spPr bwMode="auto">
            <a:xfrm>
              <a:off x="427462" y="558483"/>
              <a:ext cx="1829953" cy="473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500" b="1" dirty="0">
                  <a:solidFill>
                    <a:prstClr val="white"/>
                  </a:solidFill>
                  <a:latin typeface="Times New Roman" pitchFamily="18" charset="0"/>
                  <a:cs typeface="Times New Roman" pitchFamily="18" charset="0"/>
                </a:rPr>
                <a:t>素养考点 </a:t>
              </a:r>
              <a:r>
                <a:rPr lang="en-US" altLang="zh-CN" sz="3500" b="1" dirty="0">
                  <a:solidFill>
                    <a:prstClr val="white"/>
                  </a:solidFill>
                  <a:latin typeface="Times New Roman" pitchFamily="18" charset="0"/>
                  <a:cs typeface="Times New Roman" pitchFamily="18" charset="0"/>
                </a:rPr>
                <a:t>1</a:t>
              </a:r>
              <a:endParaRPr lang="zh-CN" altLang="en-US" sz="3500" b="1" dirty="0">
                <a:solidFill>
                  <a:prstClr val="white"/>
                </a:solidFill>
                <a:latin typeface="Times New Roman" pitchFamily="18" charset="0"/>
                <a:cs typeface="Times New Roman" pitchFamily="18" charset="0"/>
              </a:endParaRPr>
            </a:p>
          </p:txBody>
        </p:sp>
      </p:grpSp>
      <p:sp>
        <p:nvSpPr>
          <p:cNvPr id="46088" name="文本框 7"/>
          <p:cNvSpPr txBox="1">
            <a:spLocks noChangeArrowheads="1"/>
          </p:cNvSpPr>
          <p:nvPr/>
        </p:nvSpPr>
        <p:spPr bwMode="auto">
          <a:xfrm>
            <a:off x="5526096" y="1343032"/>
            <a:ext cx="6063460" cy="61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ea typeface="黑体" panose="02010609060101010101" pitchFamily="2" charset="-122"/>
                <a:cs typeface="Times New Roman" pitchFamily="18" charset="0"/>
              </a:rPr>
              <a:t>用科学记数法表示大数</a:t>
            </a:r>
          </a:p>
        </p:txBody>
      </p:sp>
    </p:spTree>
    <p:extLst>
      <p:ext uri="{BB962C8B-B14F-4D97-AF65-F5344CB8AC3E}">
        <p14:creationId xmlns:p14="http://schemas.microsoft.com/office/powerpoint/2010/main" val="22217498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6"/>
                                        </p:tgtEl>
                                        <p:attrNameLst>
                                          <p:attrName>style.visibility</p:attrName>
                                        </p:attrNameLst>
                                      </p:cBhvr>
                                      <p:to>
                                        <p:strVal val="visible"/>
                                      </p:to>
                                    </p:set>
                                    <p:anim calcmode="lin" valueType="num">
                                      <p:cBhvr additive="base">
                                        <p:cTn id="13" dur="500" fill="hold"/>
                                        <p:tgtEl>
                                          <p:spTgt spid="11266"/>
                                        </p:tgtEl>
                                        <p:attrNameLst>
                                          <p:attrName>ppt_x</p:attrName>
                                        </p:attrNameLst>
                                      </p:cBhvr>
                                      <p:tavLst>
                                        <p:tav tm="0">
                                          <p:val>
                                            <p:strVal val="#ppt_x"/>
                                          </p:val>
                                        </p:tav>
                                        <p:tav tm="100000">
                                          <p:val>
                                            <p:strVal val="#ppt_x"/>
                                          </p:val>
                                        </p:tav>
                                      </p:tavLst>
                                    </p:anim>
                                    <p:anim calcmode="lin" valueType="num">
                                      <p:cBhvr additive="base">
                                        <p:cTn id="14"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9"/>
                                        </p:tgtEl>
                                        <p:attrNameLst>
                                          <p:attrName>style.visibility</p:attrName>
                                        </p:attrNameLst>
                                      </p:cBhvr>
                                      <p:to>
                                        <p:strVal val="visible"/>
                                      </p:to>
                                    </p:set>
                                    <p:anim calcmode="lin" valueType="num">
                                      <p:cBhvr additive="base">
                                        <p:cTn id="19" dur="500" fill="hold"/>
                                        <p:tgtEl>
                                          <p:spTgt spid="11269"/>
                                        </p:tgtEl>
                                        <p:attrNameLst>
                                          <p:attrName>ppt_x</p:attrName>
                                        </p:attrNameLst>
                                      </p:cBhvr>
                                      <p:tavLst>
                                        <p:tav tm="0">
                                          <p:val>
                                            <p:strVal val="#ppt_x"/>
                                          </p:val>
                                        </p:tav>
                                        <p:tav tm="100000">
                                          <p:val>
                                            <p:strVal val="#ppt_x"/>
                                          </p:val>
                                        </p:tav>
                                      </p:tavLst>
                                    </p:anim>
                                    <p:anim calcmode="lin" valueType="num">
                                      <p:cBhvr additive="base">
                                        <p:cTn id="20"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266" grpId="0" animBg="1"/>
      <p:bldP spid="112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63489"/>
          <p:cNvSpPr>
            <a:spLocks noGrp="1" noChangeArrowheads="1"/>
          </p:cNvSpPr>
          <p:nvPr/>
        </p:nvSpPr>
        <p:spPr bwMode="auto">
          <a:xfrm>
            <a:off x="1598412" y="1265360"/>
            <a:ext cx="7022186" cy="704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0000FF"/>
                </a:solidFill>
                <a:latin typeface="Times New Roman" pitchFamily="18" charset="0"/>
                <a:ea typeface="黑体" panose="02010609060101010101" pitchFamily="2" charset="-122"/>
                <a:cs typeface="Times New Roman" pitchFamily="18" charset="0"/>
                <a:sym typeface="Arial" panose="020B0604020202020204" pitchFamily="34" charset="0"/>
              </a:rPr>
              <a:t> </a:t>
            </a:r>
            <a:r>
              <a:rPr lang="zh-CN" altLang="en-US" sz="3200" b="1" dirty="0">
                <a:solidFill>
                  <a:prstClr val="black"/>
                </a:solidFill>
                <a:latin typeface="Times New Roman" pitchFamily="18" charset="0"/>
                <a:ea typeface="楷体" panose="02010609060101010101" pitchFamily="49" charset="-122"/>
                <a:cs typeface="Times New Roman" pitchFamily="18" charset="0"/>
                <a:sym typeface="Arial" panose="020B0604020202020204" pitchFamily="34" charset="0"/>
              </a:rPr>
              <a:t>将下列大数用科学记数法表示</a:t>
            </a:r>
            <a:r>
              <a:rPr lang="en-US" altLang="zh-CN" sz="3200" b="1" dirty="0">
                <a:solidFill>
                  <a:prstClr val="black"/>
                </a:solidFill>
                <a:latin typeface="Times New Roman" pitchFamily="18" charset="0"/>
                <a:ea typeface="楷体" panose="02010609060101010101" pitchFamily="49" charset="-122"/>
                <a:cs typeface="Times New Roman" pitchFamily="18" charset="0"/>
                <a:sym typeface="Arial" panose="020B0604020202020204" pitchFamily="34" charset="0"/>
              </a:rPr>
              <a:t>.</a:t>
            </a:r>
            <a:endParaRPr lang="zh-CN" altLang="en-US" sz="3200" b="1" dirty="0">
              <a:solidFill>
                <a:prstClr val="black"/>
              </a:solidFill>
              <a:latin typeface="Times New Roman" pitchFamily="18" charset="0"/>
              <a:ea typeface="楷体" panose="02010609060101010101" pitchFamily="49" charset="-122"/>
              <a:cs typeface="Times New Roman" pitchFamily="18" charset="0"/>
            </a:endParaRPr>
          </a:p>
        </p:txBody>
      </p:sp>
      <p:sp>
        <p:nvSpPr>
          <p:cNvPr id="47107" name="文本占位符 63490"/>
          <p:cNvSpPr>
            <a:spLocks noGrp="1" noChangeArrowheads="1"/>
          </p:cNvSpPr>
          <p:nvPr/>
        </p:nvSpPr>
        <p:spPr bwMode="auto">
          <a:xfrm>
            <a:off x="2034388" y="2270772"/>
            <a:ext cx="929889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20000"/>
              </a:spcBef>
              <a:buFont typeface="Arial" panose="020B0604020202020204" pitchFamily="34" charset="0"/>
              <a:buNone/>
            </a:pPr>
            <a:r>
              <a:rPr lang="zh-CN" altLang="en-US" sz="3200" b="1" dirty="0">
                <a:solidFill>
                  <a:prstClr val="black"/>
                </a:solidFill>
                <a:latin typeface="Times New Roman" pitchFamily="18" charset="0"/>
                <a:ea typeface="楷体" panose="02010609060101010101" pitchFamily="49" charset="-122"/>
                <a:cs typeface="Times New Roman" pitchFamily="18" charset="0"/>
              </a:rPr>
              <a:t>地球表面积约为</a:t>
            </a:r>
            <a:r>
              <a:rPr lang="en-US" altLang="zh-CN" sz="3200" b="1" dirty="0">
                <a:solidFill>
                  <a:prstClr val="black"/>
                </a:solidFill>
                <a:latin typeface="Times New Roman" pitchFamily="18" charset="0"/>
                <a:ea typeface="楷体" panose="02010609060101010101" pitchFamily="49" charset="-122"/>
                <a:cs typeface="Times New Roman" pitchFamily="18" charset="0"/>
              </a:rPr>
              <a:t>510 000 000 000 000 </a:t>
            </a:r>
            <a:r>
              <a:rPr lang="zh-CN" altLang="en-US" sz="3200" b="1" dirty="0">
                <a:solidFill>
                  <a:prstClr val="black"/>
                </a:solidFill>
                <a:latin typeface="Times New Roman" pitchFamily="18" charset="0"/>
                <a:ea typeface="楷体" panose="02010609060101010101" pitchFamily="49" charset="-122"/>
                <a:cs typeface="Times New Roman" pitchFamily="18" charset="0"/>
              </a:rPr>
              <a:t>平方米，</a:t>
            </a: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spcBef>
                <a:spcPct val="20000"/>
              </a:spcBef>
              <a:buFont typeface="Arial" panose="020B0604020202020204" pitchFamily="34" charset="0"/>
              <a:buNone/>
            </a:pPr>
            <a:r>
              <a:rPr lang="zh-CN" altLang="en-US" sz="3200" b="1" dirty="0">
                <a:solidFill>
                  <a:prstClr val="black"/>
                </a:solidFill>
                <a:latin typeface="Times New Roman" pitchFamily="18" charset="0"/>
                <a:ea typeface="楷体" panose="02010609060101010101" pitchFamily="49" charset="-122"/>
                <a:cs typeface="Times New Roman" pitchFamily="18" charset="0"/>
              </a:rPr>
              <a:t>地球上陆地的面积大约为</a:t>
            </a:r>
            <a:r>
              <a:rPr lang="en-US" altLang="zh-CN" sz="3200" b="1" dirty="0">
                <a:solidFill>
                  <a:prstClr val="black"/>
                </a:solidFill>
                <a:latin typeface="Times New Roman" pitchFamily="18" charset="0"/>
                <a:ea typeface="楷体" panose="02010609060101010101" pitchFamily="49" charset="-122"/>
                <a:cs typeface="Times New Roman" pitchFamily="18" charset="0"/>
              </a:rPr>
              <a:t>149 000 000 </a:t>
            </a:r>
            <a:r>
              <a:rPr lang="zh-CN" altLang="en-US" sz="3200" b="1" dirty="0">
                <a:solidFill>
                  <a:prstClr val="black"/>
                </a:solidFill>
                <a:latin typeface="Times New Roman" pitchFamily="18" charset="0"/>
                <a:ea typeface="楷体" panose="02010609060101010101" pitchFamily="49" charset="-122"/>
                <a:cs typeface="Times New Roman" pitchFamily="18" charset="0"/>
              </a:rPr>
              <a:t>平方千米</a:t>
            </a:r>
            <a:r>
              <a:rPr lang="en-US" altLang="zh-CN" sz="3200" b="1" dirty="0">
                <a:solidFill>
                  <a:prstClr val="black"/>
                </a:solidFill>
                <a:latin typeface="Times New Roman" pitchFamily="18" charset="0"/>
                <a:ea typeface="楷体" panose="02010609060101010101" pitchFamily="49" charset="-122"/>
                <a:cs typeface="Times New Roman" pitchFamily="18" charset="0"/>
              </a:rPr>
              <a:t>.</a:t>
            </a:r>
          </a:p>
          <a:p>
            <a:pPr eaLnBrk="1" hangingPunct="1">
              <a:lnSpc>
                <a:spcPct val="150000"/>
              </a:lnSpc>
              <a:spcBef>
                <a:spcPct val="20000"/>
              </a:spcBef>
              <a:buFont typeface="Arial" panose="020B0604020202020204" pitchFamily="34" charset="0"/>
              <a:buNone/>
            </a:pP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p:txBody>
      </p:sp>
      <p:sp>
        <p:nvSpPr>
          <p:cNvPr id="47108" name="文本框 3"/>
          <p:cNvSpPr txBox="1">
            <a:spLocks noChangeArrowheads="1"/>
          </p:cNvSpPr>
          <p:nvPr/>
        </p:nvSpPr>
        <p:spPr bwMode="auto">
          <a:xfrm>
            <a:off x="1702113" y="4156723"/>
            <a:ext cx="7388322" cy="1506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defRPr/>
            </a:pPr>
            <a:r>
              <a:rPr lang="zh-CN" altLang="en-US" sz="3200" b="1" dirty="0">
                <a:solidFill>
                  <a:srgbClr val="0000FF"/>
                </a:solidFill>
                <a:latin typeface="Times New Roman" pitchFamily="18" charset="0"/>
                <a:ea typeface="黑体" panose="02010609060101010101" pitchFamily="2" charset="-122"/>
                <a:cs typeface="Times New Roman" pitchFamily="18" charset="0"/>
              </a:rPr>
              <a:t>解：</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510 000 000 000 000=</a:t>
            </a: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5.1×10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14</a:t>
            </a:r>
          </a:p>
          <a:p>
            <a:pPr eaLnBrk="1" hangingPunct="1">
              <a:lnSpc>
                <a:spcPct val="150000"/>
              </a:lnSpc>
              <a:buFont typeface="Arial" panose="020B0604020202020204" pitchFamily="34" charset="0"/>
              <a:buNone/>
              <a:defRPr/>
            </a:pP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        </a:t>
            </a:r>
            <a:r>
              <a:rPr lang="en-US" altLang="zh-CN"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149 000 000=</a:t>
            </a: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1.49×10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8</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554" y="1364461"/>
            <a:ext cx="797351" cy="797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8401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anim calcmode="lin" valueType="num">
                                      <p:cBhvr additive="base">
                                        <p:cTn id="7"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108">
                                            <p:txEl>
                                              <p:pRg st="1" end="1"/>
                                            </p:txEl>
                                          </p:spTgt>
                                        </p:tgtEl>
                                        <p:attrNameLst>
                                          <p:attrName>style.visibility</p:attrName>
                                        </p:attrNameLst>
                                      </p:cBhvr>
                                      <p:to>
                                        <p:strVal val="visible"/>
                                      </p:to>
                                    </p:set>
                                    <p:anim calcmode="lin" valueType="num">
                                      <p:cBhvr additive="base">
                                        <p:cTn id="13"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标题 64513"/>
          <p:cNvSpPr>
            <a:spLocks noGrp="1" noChangeArrowheads="1"/>
          </p:cNvSpPr>
          <p:nvPr/>
        </p:nvSpPr>
        <p:spPr bwMode="auto">
          <a:xfrm>
            <a:off x="996824" y="2005545"/>
            <a:ext cx="9206301" cy="62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srgbClr val="0000FF"/>
                </a:solidFill>
                <a:latin typeface="Times New Roman" pitchFamily="18" charset="0"/>
                <a:ea typeface="黑体" pitchFamily="49" charset="-122"/>
                <a:cs typeface="Times New Roman" pitchFamily="18" charset="0"/>
              </a:rPr>
              <a:t>例</a:t>
            </a:r>
            <a:r>
              <a:rPr lang="en-US" altLang="zh-CN" sz="3200" b="1" dirty="0">
                <a:solidFill>
                  <a:srgbClr val="0000FF"/>
                </a:solidFill>
                <a:latin typeface="Times New Roman" pitchFamily="18" charset="0"/>
                <a:ea typeface="微软雅黑"/>
                <a:cs typeface="Times New Roman" pitchFamily="18" charset="0"/>
              </a:rPr>
              <a:t>2</a:t>
            </a:r>
            <a:r>
              <a:rPr lang="zh-CN" altLang="en-US" sz="3200" b="1" dirty="0">
                <a:solidFill>
                  <a:srgbClr val="0000FF"/>
                </a:solidFill>
                <a:latin typeface="Times New Roman" pitchFamily="18" charset="0"/>
                <a:ea typeface="微软雅黑"/>
                <a:cs typeface="Times New Roman" pitchFamily="18" charset="0"/>
              </a:rPr>
              <a:t>  </a:t>
            </a:r>
            <a:r>
              <a:rPr lang="zh-CN" altLang="en-US" sz="3200" b="1" dirty="0">
                <a:solidFill>
                  <a:prstClr val="black"/>
                </a:solidFill>
                <a:latin typeface="Times New Roman" pitchFamily="18" charset="0"/>
                <a:ea typeface="楷体" panose="02010609060101010101" pitchFamily="49" charset="-122"/>
                <a:cs typeface="Times New Roman" pitchFamily="18" charset="0"/>
              </a:rPr>
              <a:t>下列用科学记数法表示的数，原数是什么？</a:t>
            </a:r>
          </a:p>
        </p:txBody>
      </p:sp>
      <p:sp>
        <p:nvSpPr>
          <p:cNvPr id="48132" name="文本占位符 64514"/>
          <p:cNvSpPr>
            <a:spLocks noGrp="1" noChangeArrowheads="1"/>
          </p:cNvSpPr>
          <p:nvPr/>
        </p:nvSpPr>
        <p:spPr bwMode="auto">
          <a:xfrm>
            <a:off x="888888" y="2816228"/>
            <a:ext cx="9951271" cy="3653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959712" indent="-959712" eaLnBrk="1" hangingPunct="1">
              <a:lnSpc>
                <a:spcPct val="130000"/>
              </a:lnSpc>
              <a:spcBef>
                <a:spcPct val="20000"/>
              </a:spcBef>
            </a:pP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1</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2003</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年</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10</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月</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15</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日，中国首次进行载人航天飞行，神舟五号飞船绕地球飞行了</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14</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圈，行程约为</a:t>
            </a:r>
            <a:r>
              <a:rPr lang="en-US" altLang="zh-CN" sz="2800" b="1" dirty="0">
                <a:solidFill>
                  <a:srgbClr val="FF0000"/>
                </a:solidFill>
                <a:latin typeface="Times New Roman" panose="02020603050405020304" pitchFamily="18" charset="0"/>
                <a:ea typeface="楷体" panose="02010609060101010101" pitchFamily="49" charset="-122"/>
                <a:cs typeface="Times New Roman" pitchFamily="18" charset="0"/>
              </a:rPr>
              <a:t>6×10</a:t>
            </a:r>
            <a:r>
              <a:rPr lang="en-US" altLang="zh-CN" sz="2800" b="1" baseline="30000" dirty="0">
                <a:solidFill>
                  <a:srgbClr val="FF0000"/>
                </a:solidFill>
                <a:latin typeface="Times New Roman" panose="02020603050405020304" pitchFamily="18" charset="0"/>
                <a:ea typeface="楷体" panose="02010609060101010101" pitchFamily="49" charset="-122"/>
                <a:cs typeface="Times New Roman" pitchFamily="18" charset="0"/>
              </a:rPr>
              <a:t>5</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千米；</a:t>
            </a:r>
          </a:p>
          <a:p>
            <a:pPr marL="959712" indent="-959712" eaLnBrk="1" hangingPunct="1">
              <a:lnSpc>
                <a:spcPct val="130000"/>
              </a:lnSpc>
              <a:spcBef>
                <a:spcPct val="20000"/>
              </a:spcBef>
            </a:pP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2</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）一套</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辞海</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大约有</a:t>
            </a:r>
            <a:r>
              <a:rPr lang="en-US" altLang="zh-CN" sz="2800" b="1" dirty="0">
                <a:solidFill>
                  <a:srgbClr val="FF0000"/>
                </a:solidFill>
                <a:latin typeface="Times New Roman" panose="02020603050405020304" pitchFamily="18" charset="0"/>
                <a:ea typeface="楷体" panose="02010609060101010101" pitchFamily="49" charset="-122"/>
                <a:cs typeface="Times New Roman" pitchFamily="18" charset="0"/>
              </a:rPr>
              <a:t>1.7×10</a:t>
            </a:r>
            <a:r>
              <a:rPr lang="en-US" altLang="zh-CN" sz="2800" b="1" baseline="30000" dirty="0">
                <a:solidFill>
                  <a:srgbClr val="FF0000"/>
                </a:solidFill>
                <a:latin typeface="Times New Roman" panose="02020603050405020304" pitchFamily="18" charset="0"/>
                <a:ea typeface="楷体" panose="02010609060101010101" pitchFamily="49" charset="-122"/>
                <a:cs typeface="Times New Roman" pitchFamily="18" charset="0"/>
              </a:rPr>
              <a:t>7</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个字</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a:t>
            </a:r>
          </a:p>
          <a:p>
            <a:pPr marL="959712" indent="-959712" eaLnBrk="1" hangingPunct="1">
              <a:lnSpc>
                <a:spcPct val="130000"/>
              </a:lnSpc>
              <a:spcBef>
                <a:spcPct val="20000"/>
              </a:spcBef>
            </a:pP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3</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1972</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年</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3</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月发射的“先驱者十号”是人类发往太阳系外的第一艘人造太空探测器，至</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2003</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年</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2</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月，人们最后一次收到它发回的信号时，它离地球</a:t>
            </a:r>
            <a:r>
              <a:rPr lang="en-US" altLang="zh-CN" sz="2800" b="1" dirty="0">
                <a:solidFill>
                  <a:srgbClr val="FF0000"/>
                </a:solidFill>
                <a:latin typeface="Times New Roman" panose="02020603050405020304" pitchFamily="18" charset="0"/>
                <a:ea typeface="楷体" panose="02010609060101010101" pitchFamily="49" charset="-122"/>
                <a:cs typeface="Times New Roman" pitchFamily="18" charset="0"/>
              </a:rPr>
              <a:t>1.22×10</a:t>
            </a:r>
            <a:r>
              <a:rPr lang="en-US" altLang="zh-CN" sz="2800" b="1" baseline="30000" dirty="0">
                <a:solidFill>
                  <a:srgbClr val="FF0000"/>
                </a:solidFill>
                <a:latin typeface="Times New Roman" panose="02020603050405020304" pitchFamily="18" charset="0"/>
                <a:ea typeface="楷体" panose="02010609060101010101" pitchFamily="49" charset="-122"/>
                <a:cs typeface="Times New Roman" pitchFamily="18" charset="0"/>
              </a:rPr>
              <a:t>11</a:t>
            </a:r>
            <a:r>
              <a:rPr lang="zh-CN" altLang="en-US" sz="2800" b="1" dirty="0">
                <a:solidFill>
                  <a:prstClr val="black"/>
                </a:solidFill>
                <a:latin typeface="Times New Roman" panose="02020603050405020304" pitchFamily="18" charset="0"/>
                <a:ea typeface="楷体" panose="02010609060101010101" pitchFamily="49" charset="-122"/>
                <a:cs typeface="Times New Roman" pitchFamily="18" charset="0"/>
              </a:rPr>
              <a:t>千米</a:t>
            </a:r>
            <a:r>
              <a:rPr lang="en-US" altLang="zh-CN" sz="2800" b="1" dirty="0">
                <a:solidFill>
                  <a:prstClr val="black"/>
                </a:solidFill>
                <a:latin typeface="Times New Roman" panose="02020603050405020304" pitchFamily="18" charset="0"/>
                <a:ea typeface="楷体" panose="02010609060101010101" pitchFamily="49" charset="-122"/>
                <a:cs typeface="Times New Roman" pitchFamily="18" charset="0"/>
              </a:rPr>
              <a:t>.</a:t>
            </a:r>
          </a:p>
        </p:txBody>
      </p:sp>
      <p:grpSp>
        <p:nvGrpSpPr>
          <p:cNvPr id="2" name="组合 1"/>
          <p:cNvGrpSpPr/>
          <p:nvPr/>
        </p:nvGrpSpPr>
        <p:grpSpPr>
          <a:xfrm>
            <a:off x="2916078" y="1271060"/>
            <a:ext cx="7924081" cy="630943"/>
            <a:chOff x="457200" y="544513"/>
            <a:chExt cx="5943834" cy="473206"/>
          </a:xfrm>
        </p:grpSpPr>
        <p:sp>
          <p:nvSpPr>
            <p:cNvPr id="48130" name="文本框 6151"/>
            <p:cNvSpPr txBox="1">
              <a:spLocks noChangeArrowheads="1"/>
            </p:cNvSpPr>
            <p:nvPr/>
          </p:nvSpPr>
          <p:spPr bwMode="auto">
            <a:xfrm>
              <a:off x="2554288" y="558800"/>
              <a:ext cx="3846746" cy="43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还原用科学记数法表示的数</a:t>
              </a:r>
            </a:p>
          </p:txBody>
        </p:sp>
        <p:grpSp>
          <p:nvGrpSpPr>
            <p:cNvPr id="48133" name="组合 6"/>
            <p:cNvGrpSpPr/>
            <p:nvPr/>
          </p:nvGrpSpPr>
          <p:grpSpPr bwMode="auto">
            <a:xfrm>
              <a:off x="457200" y="544513"/>
              <a:ext cx="1858963" cy="473206"/>
              <a:chOff x="427462" y="558483"/>
              <a:chExt cx="1858351" cy="472901"/>
            </a:xfrm>
          </p:grpSpPr>
          <p:grpSp>
            <p:nvGrpSpPr>
              <p:cNvPr id="48138" name="组合 5"/>
              <p:cNvGrpSpPr/>
              <p:nvPr/>
            </p:nvGrpSpPr>
            <p:grpSpPr bwMode="auto">
              <a:xfrm>
                <a:off x="468915" y="591581"/>
                <a:ext cx="1816898" cy="426248"/>
                <a:chOff x="2177651" y="-557614"/>
                <a:chExt cx="1816898" cy="426248"/>
              </a:xfrm>
            </p:grpSpPr>
            <p:sp>
              <p:nvSpPr>
                <p:cNvPr id="4" name="椭圆 3"/>
                <p:cNvSpPr/>
                <p:nvPr/>
              </p:nvSpPr>
              <p:spPr>
                <a:xfrm>
                  <a:off x="2177459"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6" name="椭圆 25"/>
                <p:cNvSpPr/>
                <p:nvPr/>
              </p:nvSpPr>
              <p:spPr>
                <a:xfrm>
                  <a:off x="2507550"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7" name="椭圆 26"/>
                <p:cNvSpPr/>
                <p:nvPr/>
              </p:nvSpPr>
              <p:spPr>
                <a:xfrm>
                  <a:off x="2837642"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8" name="椭圆 27"/>
                <p:cNvSpPr/>
                <p:nvPr/>
              </p:nvSpPr>
              <p:spPr>
                <a:xfrm>
                  <a:off x="3167733"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9" name="椭圆 28"/>
                <p:cNvSpPr/>
                <p:nvPr/>
              </p:nvSpPr>
              <p:spPr>
                <a:xfrm>
                  <a:off x="3567652" y="-557396"/>
                  <a:ext cx="426897" cy="426763"/>
                </a:xfrm>
                <a:prstGeom prst="ellips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grpSp>
          <p:sp>
            <p:nvSpPr>
              <p:cNvPr id="48139" name="文本框 11"/>
              <p:cNvSpPr txBox="1">
                <a:spLocks noChangeArrowheads="1"/>
              </p:cNvSpPr>
              <p:nvPr/>
            </p:nvSpPr>
            <p:spPr bwMode="auto">
              <a:xfrm>
                <a:off x="427462" y="558483"/>
                <a:ext cx="1829953" cy="47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500" b="1" dirty="0">
                    <a:solidFill>
                      <a:prstClr val="white"/>
                    </a:solidFill>
                    <a:latin typeface="Times New Roman" pitchFamily="18" charset="0"/>
                    <a:cs typeface="Times New Roman" pitchFamily="18" charset="0"/>
                  </a:rPr>
                  <a:t>素养考点 </a:t>
                </a:r>
                <a:r>
                  <a:rPr lang="en-US" altLang="zh-CN" sz="3500" b="1" dirty="0">
                    <a:solidFill>
                      <a:prstClr val="white"/>
                    </a:solidFill>
                    <a:latin typeface="Times New Roman" pitchFamily="18" charset="0"/>
                    <a:cs typeface="Times New Roman" pitchFamily="18" charset="0"/>
                  </a:rPr>
                  <a:t>2</a:t>
                </a:r>
                <a:endParaRPr lang="zh-CN" altLang="en-US" sz="3500" b="1" dirty="0">
                  <a:solidFill>
                    <a:prstClr val="white"/>
                  </a:solidFill>
                  <a:latin typeface="Times New Roman" pitchFamily="18" charset="0"/>
                  <a:cs typeface="Times New Roman" pitchFamily="18" charset="0"/>
                </a:endParaRPr>
              </a:p>
            </p:txBody>
          </p:sp>
        </p:grpSp>
      </p:grpSp>
    </p:spTree>
    <p:extLst>
      <p:ext uri="{BB962C8B-B14F-4D97-AF65-F5344CB8AC3E}">
        <p14:creationId xmlns:p14="http://schemas.microsoft.com/office/powerpoint/2010/main" val="3323138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2331417" y="1408466"/>
            <a:ext cx="75809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3200" b="1" dirty="0">
                <a:solidFill>
                  <a:srgbClr val="0000FF"/>
                </a:solidFill>
                <a:latin typeface="Times New Roman" pitchFamily="18" charset="0"/>
                <a:ea typeface="黑体" panose="02010609060101010101" pitchFamily="2" charset="-122"/>
                <a:cs typeface="Times New Roman" pitchFamily="18" charset="0"/>
                <a:sym typeface="Arial" panose="020B0604020202020204" pitchFamily="34" charset="0"/>
              </a:rPr>
              <a:t>解：</a:t>
            </a: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prstClr val="black"/>
                </a:solidFill>
                <a:latin typeface="Times New Roman" panose="02020603050405020304" pitchFamily="18" charset="0"/>
                <a:cs typeface="Times New Roman" pitchFamily="18" charset="0"/>
                <a:sym typeface="Arial" panose="020B0604020202020204" pitchFamily="34" charset="0"/>
              </a:rPr>
              <a:t>1</a:t>
            </a: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srgbClr val="FF0000"/>
                </a:solidFill>
                <a:latin typeface="Times New Roman" panose="02020603050405020304" pitchFamily="18" charset="0"/>
                <a:cs typeface="Times New Roman" pitchFamily="18" charset="0"/>
                <a:sym typeface="Arial" panose="020B0604020202020204" pitchFamily="34" charset="0"/>
              </a:rPr>
              <a:t>6×10</a:t>
            </a:r>
            <a:r>
              <a:rPr lang="en-US" altLang="zh-CN" sz="3200" b="1" baseline="30000" dirty="0">
                <a:solidFill>
                  <a:srgbClr val="FF0000"/>
                </a:solidFill>
                <a:latin typeface="Times New Roman" panose="02020603050405020304" pitchFamily="18" charset="0"/>
                <a:cs typeface="Times New Roman" pitchFamily="18" charset="0"/>
                <a:sym typeface="Arial" panose="020B0604020202020204" pitchFamily="34" charset="0"/>
              </a:rPr>
              <a:t>5</a:t>
            </a:r>
            <a:r>
              <a:rPr lang="en-US" altLang="zh-CN" sz="3200" b="1" dirty="0">
                <a:solidFill>
                  <a:srgbClr val="FF0000"/>
                </a:solidFill>
                <a:latin typeface="Times New Roman" panose="02020603050405020304" pitchFamily="18" charset="0"/>
                <a:cs typeface="Times New Roman" pitchFamily="18" charset="0"/>
                <a:sym typeface="宋体" panose="02010600030101010101" pitchFamily="2" charset="-122"/>
              </a:rPr>
              <a:t>=600 000</a:t>
            </a:r>
            <a:r>
              <a:rPr lang="zh-CN" altLang="en-US" sz="2700" dirty="0">
                <a:solidFill>
                  <a:srgbClr val="FF0000"/>
                </a:solidFill>
                <a:latin typeface="Times New Roman" panose="02020603050405020304" pitchFamily="18" charset="0"/>
                <a:cs typeface="Times New Roman" pitchFamily="18" charset="0"/>
                <a:sym typeface="宋体" panose="02010600030101010101" pitchFamily="2" charset="-122"/>
              </a:rPr>
              <a:t>；</a:t>
            </a:r>
          </a:p>
        </p:txBody>
      </p:sp>
      <p:sp>
        <p:nvSpPr>
          <p:cNvPr id="3" name="文本框 2"/>
          <p:cNvSpPr txBox="1">
            <a:spLocks noChangeArrowheads="1"/>
          </p:cNvSpPr>
          <p:nvPr/>
        </p:nvSpPr>
        <p:spPr bwMode="auto">
          <a:xfrm>
            <a:off x="3175858" y="3601332"/>
            <a:ext cx="618063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prstClr val="black"/>
                </a:solidFill>
                <a:latin typeface="Times New Roman" panose="02020603050405020304" pitchFamily="18" charset="0"/>
                <a:cs typeface="Times New Roman" pitchFamily="18" charset="0"/>
                <a:sym typeface="Arial" panose="020B0604020202020204" pitchFamily="34" charset="0"/>
              </a:rPr>
              <a:t>3</a:t>
            </a: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srgbClr val="FF0000"/>
                </a:solidFill>
                <a:latin typeface="Times New Roman" panose="02020603050405020304" pitchFamily="18" charset="0"/>
                <a:cs typeface="Times New Roman" pitchFamily="18" charset="0"/>
                <a:sym typeface="Arial" panose="020B0604020202020204" pitchFamily="34" charset="0"/>
              </a:rPr>
              <a:t>1.22×10</a:t>
            </a:r>
            <a:r>
              <a:rPr lang="en-US" altLang="zh-CN" sz="3200" b="1" baseline="30000" dirty="0">
                <a:solidFill>
                  <a:srgbClr val="FF0000"/>
                </a:solidFill>
                <a:latin typeface="Times New Roman" panose="02020603050405020304" pitchFamily="18" charset="0"/>
                <a:cs typeface="Times New Roman" pitchFamily="18" charset="0"/>
                <a:sym typeface="Arial" panose="020B0604020202020204" pitchFamily="34" charset="0"/>
              </a:rPr>
              <a:t>11</a:t>
            </a:r>
            <a:r>
              <a:rPr lang="en-US" altLang="zh-CN" sz="3200" b="1" dirty="0">
                <a:solidFill>
                  <a:srgbClr val="FF0000"/>
                </a:solidFill>
                <a:latin typeface="Times New Roman" panose="02020603050405020304" pitchFamily="18" charset="0"/>
                <a:cs typeface="Times New Roman" pitchFamily="18" charset="0"/>
                <a:sym typeface="宋体" panose="02010600030101010101" pitchFamily="2" charset="-122"/>
              </a:rPr>
              <a:t>=122 000 000 000.</a:t>
            </a:r>
            <a:endParaRPr lang="zh-CN" altLang="en-US" sz="3200" b="1" dirty="0">
              <a:solidFill>
                <a:prstClr val="black"/>
              </a:solidFill>
              <a:latin typeface="Times New Roman" panose="02020603050405020304" pitchFamily="18" charset="0"/>
              <a:cs typeface="Times New Roman" pitchFamily="18" charset="0"/>
            </a:endParaRPr>
          </a:p>
        </p:txBody>
      </p:sp>
      <p:sp>
        <p:nvSpPr>
          <p:cNvPr id="4" name="文本框 3"/>
          <p:cNvSpPr txBox="1">
            <a:spLocks noChangeArrowheads="1"/>
          </p:cNvSpPr>
          <p:nvPr/>
        </p:nvSpPr>
        <p:spPr bwMode="auto">
          <a:xfrm>
            <a:off x="3175855" y="2460449"/>
            <a:ext cx="524049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prstClr val="black"/>
                </a:solidFill>
                <a:latin typeface="Times New Roman" panose="02020603050405020304" pitchFamily="18" charset="0"/>
                <a:cs typeface="Times New Roman" pitchFamily="18" charset="0"/>
                <a:sym typeface="Arial" panose="020B0604020202020204" pitchFamily="34" charset="0"/>
              </a:rPr>
              <a:t>2</a:t>
            </a: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a:t>
            </a:r>
            <a:r>
              <a:rPr lang="en-US" altLang="zh-CN" sz="3200" b="1" dirty="0">
                <a:solidFill>
                  <a:srgbClr val="FF0000"/>
                </a:solidFill>
                <a:latin typeface="Times New Roman" panose="02020603050405020304" pitchFamily="18" charset="0"/>
                <a:cs typeface="Times New Roman" pitchFamily="18" charset="0"/>
                <a:sym typeface="Arial" panose="020B0604020202020204" pitchFamily="34" charset="0"/>
              </a:rPr>
              <a:t>1.7×10</a:t>
            </a:r>
            <a:r>
              <a:rPr lang="en-US" altLang="zh-CN" sz="3200" b="1" baseline="30000" dirty="0">
                <a:solidFill>
                  <a:srgbClr val="FF0000"/>
                </a:solidFill>
                <a:latin typeface="Times New Roman" panose="02020603050405020304" pitchFamily="18" charset="0"/>
                <a:cs typeface="Times New Roman" pitchFamily="18" charset="0"/>
                <a:sym typeface="Arial" panose="020B0604020202020204" pitchFamily="34" charset="0"/>
              </a:rPr>
              <a:t>7</a:t>
            </a:r>
            <a:r>
              <a:rPr lang="en-US" altLang="zh-CN" sz="3200" b="1" dirty="0">
                <a:solidFill>
                  <a:srgbClr val="FF0000"/>
                </a:solidFill>
                <a:latin typeface="Times New Roman" panose="02020603050405020304" pitchFamily="18" charset="0"/>
                <a:cs typeface="Times New Roman" pitchFamily="18" charset="0"/>
                <a:sym typeface="宋体" panose="02010600030101010101" pitchFamily="2" charset="-122"/>
              </a:rPr>
              <a:t>=17 000 000</a:t>
            </a:r>
            <a:r>
              <a:rPr lang="zh-CN" altLang="en-US" sz="3200" b="1" dirty="0">
                <a:solidFill>
                  <a:srgbClr val="FF0000"/>
                </a:solidFill>
                <a:latin typeface="Times New Roman" panose="02020603050405020304" pitchFamily="18" charset="0"/>
                <a:cs typeface="Times New Roman" pitchFamily="18" charset="0"/>
                <a:sym typeface="宋体" panose="02010600030101010101" pitchFamily="2" charset="-122"/>
              </a:rPr>
              <a:t>；</a:t>
            </a:r>
            <a:endParaRPr lang="zh-CN" altLang="en-US" sz="3200" b="1" dirty="0">
              <a:solidFill>
                <a:prstClr val="black"/>
              </a:solidFill>
              <a:latin typeface="Times New Roman" panose="02020603050405020304" pitchFamily="18" charset="0"/>
              <a:cs typeface="Times New Roman" pitchFamily="18" charset="0"/>
            </a:endParaRPr>
          </a:p>
        </p:txBody>
      </p:sp>
      <p:sp>
        <p:nvSpPr>
          <p:cNvPr id="11266" name="Text Box 2"/>
          <p:cNvSpPr txBox="1">
            <a:spLocks noChangeArrowheads="1"/>
          </p:cNvSpPr>
          <p:nvPr/>
        </p:nvSpPr>
        <p:spPr bwMode="auto">
          <a:xfrm>
            <a:off x="1033859" y="4665133"/>
            <a:ext cx="10343861" cy="1600427"/>
          </a:xfrm>
          <a:prstGeom prst="rect">
            <a:avLst/>
          </a:prstGeom>
          <a:solidFill>
            <a:schemeClr val="accent6">
              <a:lumMod val="40000"/>
              <a:lumOff val="60000"/>
            </a:schemeClr>
          </a:solidFill>
          <a:ln>
            <a:noFill/>
          </a:ln>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1199640" indent="-1199640" eaLnBrk="1" hangingPunct="1">
              <a:lnSpc>
                <a:spcPct val="150000"/>
              </a:lnSpc>
            </a:pPr>
            <a:r>
              <a:rPr lang="zh-CN" altLang="en-US" sz="3200" b="1" dirty="0">
                <a:solidFill>
                  <a:srgbClr val="0000FF"/>
                </a:solidFill>
                <a:latin typeface="Times New Roman" pitchFamily="18" charset="0"/>
                <a:ea typeface="黑体" panose="02010609060101010101" pitchFamily="2" charset="-122"/>
                <a:cs typeface="Times New Roman" pitchFamily="18" charset="0"/>
              </a:rPr>
              <a:t>归纳：</a:t>
            </a:r>
            <a:r>
              <a:rPr lang="zh-CN" altLang="en-US" sz="3200" b="1" dirty="0">
                <a:solidFill>
                  <a:prstClr val="black"/>
                </a:solidFill>
                <a:latin typeface="Times New Roman" panose="02020603050405020304" pitchFamily="18" charset="0"/>
                <a:cs typeface="Times New Roman" pitchFamily="18" charset="0"/>
              </a:rPr>
              <a:t>反过来，</a:t>
            </a:r>
            <a:r>
              <a:rPr lang="zh-CN" altLang="en-US" sz="3200" b="1" dirty="0">
                <a:solidFill>
                  <a:prstClr val="black"/>
                </a:solidFill>
                <a:latin typeface="Times New Roman" panose="02020603050405020304" pitchFamily="18" charset="0"/>
                <a:cs typeface="Times New Roman" pitchFamily="18" charset="0"/>
                <a:sym typeface="宋体" panose="02010600030101010101" pitchFamily="2" charset="-122"/>
              </a:rPr>
              <a:t>如果用科学记数法表示的数</a:t>
            </a:r>
            <a:r>
              <a:rPr lang="zh-CN" altLang="zh-CN" sz="3200" b="1" dirty="0">
                <a:solidFill>
                  <a:prstClr val="black"/>
                </a:solidFill>
                <a:latin typeface="Times New Roman" panose="02020603050405020304" pitchFamily="18" charset="0"/>
                <a:cs typeface="Times New Roman" pitchFamily="18" charset="0"/>
                <a:sym typeface="Arial" panose="020B0604020202020204" pitchFamily="34" charset="0"/>
              </a:rPr>
              <a:t>10</a:t>
            </a:r>
            <a:r>
              <a:rPr lang="zh-CN" altLang="en-US" sz="3200" b="1" dirty="0">
                <a:solidFill>
                  <a:prstClr val="black"/>
                </a:solidFill>
                <a:latin typeface="Times New Roman" panose="02020603050405020304" pitchFamily="18" charset="0"/>
                <a:cs typeface="Times New Roman" pitchFamily="18" charset="0"/>
                <a:sym typeface="Arial" panose="020B0604020202020204" pitchFamily="34" charset="0"/>
              </a:rPr>
              <a:t>的指数是</a:t>
            </a:r>
            <a:r>
              <a:rPr lang="en-US" altLang="zh-CN" sz="3200" b="1" i="1" dirty="0">
                <a:solidFill>
                  <a:srgbClr val="FF0000"/>
                </a:solidFill>
                <a:latin typeface="Times New Roman" panose="02020603050405020304" pitchFamily="18" charset="0"/>
                <a:cs typeface="Times New Roman" pitchFamily="18" charset="0"/>
                <a:sym typeface="Arial" panose="020B0604020202020204" pitchFamily="34" charset="0"/>
              </a:rPr>
              <a:t>n</a:t>
            </a:r>
            <a:r>
              <a:rPr lang="zh-CN" altLang="en-US" sz="3200" b="1" dirty="0">
                <a:solidFill>
                  <a:prstClr val="black"/>
                </a:solidFill>
                <a:latin typeface="Times New Roman" panose="02020603050405020304" pitchFamily="18" charset="0"/>
                <a:cs typeface="Times New Roman" pitchFamily="18" charset="0"/>
              </a:rPr>
              <a:t>，那么原数有</a:t>
            </a:r>
            <a:r>
              <a:rPr lang="en-US" altLang="zh-CN" sz="3200" b="1" i="1" dirty="0">
                <a:solidFill>
                  <a:srgbClr val="FF0000"/>
                </a:solidFill>
                <a:latin typeface="Times New Roman" panose="02020603050405020304" pitchFamily="18" charset="0"/>
                <a:cs typeface="Times New Roman" pitchFamily="18" charset="0"/>
              </a:rPr>
              <a:t>n+</a:t>
            </a:r>
            <a:r>
              <a:rPr lang="en-US" altLang="zh-CN" sz="3200" b="1" dirty="0">
                <a:solidFill>
                  <a:srgbClr val="FF0000"/>
                </a:solidFill>
                <a:latin typeface="Times New Roman" panose="02020603050405020304" pitchFamily="18" charset="0"/>
                <a:cs typeface="Times New Roman" pitchFamily="18" charset="0"/>
              </a:rPr>
              <a:t>1</a:t>
            </a:r>
            <a:r>
              <a:rPr lang="zh-CN" altLang="en-US" sz="3200" b="1" dirty="0">
                <a:solidFill>
                  <a:prstClr val="black"/>
                </a:solidFill>
                <a:latin typeface="Times New Roman" panose="02020603050405020304" pitchFamily="18" charset="0"/>
                <a:cs typeface="Times New Roman" pitchFamily="18" charset="0"/>
              </a:rPr>
              <a:t>位整数位</a:t>
            </a:r>
            <a:r>
              <a:rPr lang="en-US" altLang="zh-CN" sz="3200" b="1" dirty="0">
                <a:solidFill>
                  <a:prstClr val="black"/>
                </a:solidFill>
                <a:latin typeface="Times New Roman" panose="02020603050405020304" pitchFamily="18" charset="0"/>
                <a:cs typeface="Times New Roman" pitchFamily="18" charset="0"/>
              </a:rPr>
              <a:t>.</a:t>
            </a:r>
          </a:p>
        </p:txBody>
      </p:sp>
    </p:spTree>
    <p:extLst>
      <p:ext uri="{BB962C8B-B14F-4D97-AF65-F5344CB8AC3E}">
        <p14:creationId xmlns:p14="http://schemas.microsoft.com/office/powerpoint/2010/main" val="19244872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66"/>
                                        </p:tgtEl>
                                        <p:attrNameLst>
                                          <p:attrName>style.visibility</p:attrName>
                                        </p:attrNameLst>
                                      </p:cBhvr>
                                      <p:to>
                                        <p:strVal val="visible"/>
                                      </p:to>
                                    </p:set>
                                    <p:anim calcmode="lin" valueType="num">
                                      <p:cBhvr additive="base">
                                        <p:cTn id="25" dur="500" fill="hold"/>
                                        <p:tgtEl>
                                          <p:spTgt spid="11266"/>
                                        </p:tgtEl>
                                        <p:attrNameLst>
                                          <p:attrName>ppt_x</p:attrName>
                                        </p:attrNameLst>
                                      </p:cBhvr>
                                      <p:tavLst>
                                        <p:tav tm="0">
                                          <p:val>
                                            <p:strVal val="#ppt_x"/>
                                          </p:val>
                                        </p:tav>
                                        <p:tav tm="100000">
                                          <p:val>
                                            <p:strVal val="#ppt_x"/>
                                          </p:val>
                                        </p:tav>
                                      </p:tavLst>
                                    </p:anim>
                                    <p:anim calcmode="lin" valueType="num">
                                      <p:cBhvr additive="base">
                                        <p:cTn id="26"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126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文本框 1"/>
          <p:cNvSpPr txBox="1">
            <a:spLocks noChangeArrowheads="1"/>
          </p:cNvSpPr>
          <p:nvPr/>
        </p:nvSpPr>
        <p:spPr bwMode="auto">
          <a:xfrm>
            <a:off x="2663260" y="2019305"/>
            <a:ext cx="8040169" cy="381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2700" b="1" dirty="0">
                <a:solidFill>
                  <a:prstClr val="black"/>
                </a:solidFill>
                <a:latin typeface="Times New Roman"/>
                <a:ea typeface="楷体" panose="02010609060101010101" pitchFamily="49" charset="-122"/>
                <a:sym typeface="宋体" panose="02010600030101010101" pitchFamily="2" charset="-122"/>
              </a:rPr>
              <a:t>  </a:t>
            </a:r>
            <a:r>
              <a:rPr lang="en-US" altLang="zh-CN" sz="3200" b="1" dirty="0">
                <a:solidFill>
                  <a:prstClr val="black"/>
                </a:solidFill>
                <a:latin typeface="Times New Roman"/>
                <a:ea typeface="楷体" panose="02010609060101010101" pitchFamily="49" charset="-122"/>
                <a:sym typeface="宋体" panose="02010600030101010101" pitchFamily="2" charset="-122"/>
              </a:rPr>
              <a:t> 6.74×10</a:t>
            </a:r>
            <a:r>
              <a:rPr lang="en-US" altLang="zh-CN" sz="3200" b="1" baseline="30000" dirty="0">
                <a:solidFill>
                  <a:prstClr val="black"/>
                </a:solidFill>
                <a:latin typeface="Times New Roman"/>
                <a:ea typeface="楷体" panose="02010609060101010101" pitchFamily="49" charset="-122"/>
                <a:sym typeface="宋体" panose="02010600030101010101" pitchFamily="2" charset="-122"/>
              </a:rPr>
              <a:t>5</a:t>
            </a:r>
            <a:r>
              <a:rPr lang="zh-CN" altLang="en-US" sz="3200" b="1" dirty="0">
                <a:solidFill>
                  <a:prstClr val="black"/>
                </a:solidFill>
                <a:latin typeface="Times New Roman"/>
                <a:ea typeface="楷体" panose="02010609060101010101" pitchFamily="49" charset="-122"/>
                <a:sym typeface="宋体" panose="02010600030101010101" pitchFamily="2" charset="-122"/>
              </a:rPr>
              <a:t>的原数有</a:t>
            </a:r>
            <a:r>
              <a:rPr lang="en-US" altLang="zh-CN" sz="3200" b="1" dirty="0">
                <a:solidFill>
                  <a:prstClr val="black"/>
                </a:solidFill>
                <a:latin typeface="Times New Roman"/>
                <a:ea typeface="楷体" panose="02010609060101010101" pitchFamily="49" charset="-122"/>
                <a:sym typeface="宋体" panose="02010600030101010101" pitchFamily="2" charset="-122"/>
              </a:rPr>
              <a:t>____</a:t>
            </a:r>
            <a:r>
              <a:rPr lang="zh-CN" altLang="en-US" sz="3200" b="1" dirty="0">
                <a:solidFill>
                  <a:prstClr val="black"/>
                </a:solidFill>
                <a:latin typeface="Times New Roman"/>
                <a:ea typeface="楷体" panose="02010609060101010101" pitchFamily="49" charset="-122"/>
                <a:sym typeface="宋体" panose="02010600030101010101" pitchFamily="2" charset="-122"/>
              </a:rPr>
              <a:t>位整数；</a:t>
            </a:r>
            <a:endParaRPr lang="en-US" altLang="zh-CN" sz="3200" b="1" dirty="0">
              <a:solidFill>
                <a:prstClr val="black"/>
              </a:solidFill>
              <a:latin typeface="Times New Roman"/>
              <a:ea typeface="楷体" panose="02010609060101010101" pitchFamily="49" charset="-122"/>
              <a:sym typeface="宋体" panose="02010600030101010101" pitchFamily="2" charset="-122"/>
            </a:endParaRPr>
          </a:p>
          <a:p>
            <a:pPr eaLnBrk="1" hangingPunct="1">
              <a:lnSpc>
                <a:spcPct val="150000"/>
              </a:lnSpc>
              <a:buFont typeface="Arial" panose="020B0604020202020204" pitchFamily="34" charset="0"/>
              <a:buNone/>
            </a:pPr>
            <a:endParaRPr lang="zh-CN" altLang="en-US" sz="3200" b="1" dirty="0">
              <a:solidFill>
                <a:prstClr val="black"/>
              </a:solidFill>
              <a:latin typeface="Times New Roman"/>
              <a:ea typeface="楷体" panose="02010609060101010101" pitchFamily="49" charset="-122"/>
            </a:endParaRPr>
          </a:p>
          <a:p>
            <a:pPr eaLnBrk="1" hangingPunct="1">
              <a:lnSpc>
                <a:spcPct val="150000"/>
              </a:lnSpc>
              <a:buFont typeface="Arial" panose="020B0604020202020204" pitchFamily="34" charset="0"/>
              <a:buNone/>
            </a:pPr>
            <a:r>
              <a:rPr lang="zh-CN" altLang="en-US" sz="3200" b="1" dirty="0">
                <a:solidFill>
                  <a:prstClr val="black"/>
                </a:solidFill>
                <a:latin typeface="Times New Roman"/>
                <a:ea typeface="楷体" panose="02010609060101010101" pitchFamily="49" charset="-122"/>
                <a:sym typeface="宋体" panose="02010600030101010101" pitchFamily="2" charset="-122"/>
              </a:rPr>
              <a:t>   </a:t>
            </a:r>
            <a:r>
              <a:rPr lang="en-US" altLang="zh-CN" sz="3200" b="1" dirty="0">
                <a:solidFill>
                  <a:prstClr val="black"/>
                </a:solidFill>
                <a:latin typeface="Times New Roman"/>
                <a:ea typeface="楷体" panose="02010609060101010101" pitchFamily="49" charset="-122"/>
                <a:sym typeface="宋体" panose="02010600030101010101" pitchFamily="2" charset="-122"/>
              </a:rPr>
              <a:t>-3.251×10</a:t>
            </a:r>
            <a:r>
              <a:rPr lang="en-US" altLang="zh-CN" sz="3200" b="1" baseline="30000" dirty="0">
                <a:solidFill>
                  <a:prstClr val="black"/>
                </a:solidFill>
                <a:latin typeface="Times New Roman"/>
                <a:ea typeface="楷体" panose="02010609060101010101" pitchFamily="49" charset="-122"/>
                <a:sym typeface="宋体" panose="02010600030101010101" pitchFamily="2" charset="-122"/>
              </a:rPr>
              <a:t>7</a:t>
            </a:r>
            <a:r>
              <a:rPr lang="zh-CN" altLang="en-US" sz="3200" b="1" dirty="0">
                <a:solidFill>
                  <a:prstClr val="black"/>
                </a:solidFill>
                <a:latin typeface="Times New Roman"/>
                <a:ea typeface="楷体" panose="02010609060101010101" pitchFamily="49" charset="-122"/>
                <a:sym typeface="宋体" panose="02010600030101010101" pitchFamily="2" charset="-122"/>
              </a:rPr>
              <a:t>原数有</a:t>
            </a:r>
            <a:r>
              <a:rPr lang="en-US" altLang="zh-CN" sz="3200" b="1" dirty="0">
                <a:solidFill>
                  <a:prstClr val="black"/>
                </a:solidFill>
                <a:latin typeface="Times New Roman"/>
                <a:ea typeface="楷体" panose="02010609060101010101" pitchFamily="49" charset="-122"/>
                <a:sym typeface="宋体" panose="02010600030101010101" pitchFamily="2" charset="-122"/>
              </a:rPr>
              <a:t>____</a:t>
            </a:r>
            <a:r>
              <a:rPr lang="zh-CN" altLang="en-US" sz="3200" b="1" dirty="0">
                <a:solidFill>
                  <a:prstClr val="black"/>
                </a:solidFill>
                <a:latin typeface="Times New Roman"/>
                <a:ea typeface="楷体" panose="02010609060101010101" pitchFamily="49" charset="-122"/>
                <a:sym typeface="宋体" panose="02010600030101010101" pitchFamily="2" charset="-122"/>
              </a:rPr>
              <a:t>位整数；</a:t>
            </a:r>
            <a:endParaRPr lang="en-US" altLang="zh-CN" sz="3200" b="1" dirty="0">
              <a:solidFill>
                <a:prstClr val="black"/>
              </a:solidFill>
              <a:latin typeface="Times New Roman"/>
              <a:ea typeface="楷体" panose="02010609060101010101" pitchFamily="49" charset="-122"/>
              <a:sym typeface="宋体" panose="02010600030101010101" pitchFamily="2" charset="-122"/>
            </a:endParaRPr>
          </a:p>
          <a:p>
            <a:pPr eaLnBrk="1" hangingPunct="1">
              <a:lnSpc>
                <a:spcPct val="150000"/>
              </a:lnSpc>
              <a:buFont typeface="Arial" panose="020B0604020202020204" pitchFamily="34" charset="0"/>
              <a:buNone/>
            </a:pPr>
            <a:endParaRPr lang="zh-CN" altLang="en-US" sz="3200" b="1" dirty="0">
              <a:solidFill>
                <a:prstClr val="black"/>
              </a:solidFill>
              <a:latin typeface="Times New Roman"/>
              <a:ea typeface="楷体" panose="02010609060101010101" pitchFamily="49" charset="-122"/>
            </a:endParaRPr>
          </a:p>
          <a:p>
            <a:pPr eaLnBrk="1" hangingPunct="1">
              <a:lnSpc>
                <a:spcPct val="150000"/>
              </a:lnSpc>
              <a:buFont typeface="Arial" panose="020B0604020202020204" pitchFamily="34" charset="0"/>
              <a:buNone/>
            </a:pPr>
            <a:r>
              <a:rPr lang="zh-CN" altLang="en-US" sz="3200" b="1" dirty="0">
                <a:solidFill>
                  <a:prstClr val="black"/>
                </a:solidFill>
                <a:latin typeface="Times New Roman"/>
                <a:ea typeface="楷体" panose="02010609060101010101" pitchFamily="49" charset="-122"/>
                <a:sym typeface="宋体" panose="02010600030101010101" pitchFamily="2" charset="-122"/>
              </a:rPr>
              <a:t>   </a:t>
            </a:r>
            <a:r>
              <a:rPr lang="en-US" altLang="zh-CN" sz="3200" b="1" dirty="0">
                <a:solidFill>
                  <a:prstClr val="black"/>
                </a:solidFill>
                <a:latin typeface="Times New Roman"/>
                <a:ea typeface="楷体" panose="02010609060101010101" pitchFamily="49" charset="-122"/>
                <a:sym typeface="宋体" panose="02010600030101010101" pitchFamily="2" charset="-122"/>
              </a:rPr>
              <a:t>9.6104×10</a:t>
            </a:r>
            <a:r>
              <a:rPr lang="en-US" altLang="zh-CN" sz="3200" b="1" baseline="30000" dirty="0">
                <a:solidFill>
                  <a:prstClr val="black"/>
                </a:solidFill>
                <a:latin typeface="Times New Roman"/>
                <a:ea typeface="楷体" panose="02010609060101010101" pitchFamily="49" charset="-122"/>
                <a:sym typeface="宋体" panose="02010600030101010101" pitchFamily="2" charset="-122"/>
              </a:rPr>
              <a:t>12</a:t>
            </a:r>
            <a:r>
              <a:rPr lang="zh-CN" altLang="en-US" sz="3200" b="1" dirty="0">
                <a:solidFill>
                  <a:prstClr val="black"/>
                </a:solidFill>
                <a:latin typeface="Times New Roman"/>
                <a:ea typeface="楷体" panose="02010609060101010101" pitchFamily="49" charset="-122"/>
                <a:sym typeface="宋体" panose="02010600030101010101" pitchFamily="2" charset="-122"/>
              </a:rPr>
              <a:t>原数有</a:t>
            </a:r>
            <a:r>
              <a:rPr lang="en-US" altLang="zh-CN" sz="3200" b="1" dirty="0">
                <a:solidFill>
                  <a:prstClr val="black"/>
                </a:solidFill>
                <a:latin typeface="Times New Roman"/>
                <a:ea typeface="楷体" panose="02010609060101010101" pitchFamily="49" charset="-122"/>
                <a:sym typeface="宋体" panose="02010600030101010101" pitchFamily="2" charset="-122"/>
              </a:rPr>
              <a:t>____</a:t>
            </a:r>
            <a:r>
              <a:rPr lang="zh-CN" altLang="en-US" sz="3200" b="1" dirty="0">
                <a:solidFill>
                  <a:prstClr val="black"/>
                </a:solidFill>
                <a:latin typeface="Times New Roman"/>
                <a:ea typeface="楷体" panose="02010609060101010101" pitchFamily="49" charset="-122"/>
                <a:sym typeface="宋体" panose="02010600030101010101" pitchFamily="2" charset="-122"/>
              </a:rPr>
              <a:t>位整数</a:t>
            </a:r>
            <a:r>
              <a:rPr lang="en-US" altLang="zh-CN" sz="3200" b="1" dirty="0">
                <a:solidFill>
                  <a:prstClr val="black"/>
                </a:solidFill>
                <a:latin typeface="Times New Roman"/>
                <a:ea typeface="楷体" panose="02010609060101010101" pitchFamily="49" charset="-122"/>
                <a:sym typeface="宋体" panose="02010600030101010101" pitchFamily="2" charset="-122"/>
              </a:rPr>
              <a:t>.</a:t>
            </a:r>
          </a:p>
        </p:txBody>
      </p:sp>
      <p:sp>
        <p:nvSpPr>
          <p:cNvPr id="3" name="文本框 2"/>
          <p:cNvSpPr txBox="1">
            <a:spLocks noChangeArrowheads="1"/>
          </p:cNvSpPr>
          <p:nvPr/>
        </p:nvSpPr>
        <p:spPr bwMode="auto">
          <a:xfrm>
            <a:off x="6582816" y="2116669"/>
            <a:ext cx="548145" cy="61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a:ea typeface="黑体" panose="02010609060101010101" pitchFamily="2" charset="-122"/>
              </a:rPr>
              <a:t>6</a:t>
            </a:r>
          </a:p>
        </p:txBody>
      </p:sp>
      <p:sp>
        <p:nvSpPr>
          <p:cNvPr id="4" name="文本框 3"/>
          <p:cNvSpPr txBox="1">
            <a:spLocks noChangeArrowheads="1"/>
          </p:cNvSpPr>
          <p:nvPr/>
        </p:nvSpPr>
        <p:spPr bwMode="auto">
          <a:xfrm>
            <a:off x="6483349" y="3619504"/>
            <a:ext cx="552377"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a:solidFill>
                  <a:srgbClr val="FF0000"/>
                </a:solidFill>
                <a:latin typeface="Times New Roman"/>
                <a:ea typeface="黑体" panose="02010609060101010101" pitchFamily="2" charset="-122"/>
              </a:rPr>
              <a:t>8</a:t>
            </a:r>
          </a:p>
        </p:txBody>
      </p:sp>
      <p:sp>
        <p:nvSpPr>
          <p:cNvPr id="5" name="文本框 4"/>
          <p:cNvSpPr txBox="1">
            <a:spLocks noChangeArrowheads="1"/>
          </p:cNvSpPr>
          <p:nvPr/>
        </p:nvSpPr>
        <p:spPr bwMode="auto">
          <a:xfrm>
            <a:off x="6582816" y="5071537"/>
            <a:ext cx="1032799" cy="61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a:solidFill>
                  <a:srgbClr val="FF0000"/>
                </a:solidFill>
                <a:latin typeface="Times New Roman"/>
                <a:ea typeface="黑体" panose="02010609060101010101" pitchFamily="2" charset="-122"/>
              </a:rPr>
              <a:t>13</a:t>
            </a:r>
          </a:p>
        </p:txBody>
      </p:sp>
      <p:sp>
        <p:nvSpPr>
          <p:cNvPr id="50182" name="文本框 5"/>
          <p:cNvSpPr txBox="1">
            <a:spLocks noChangeArrowheads="1"/>
          </p:cNvSpPr>
          <p:nvPr/>
        </p:nvSpPr>
        <p:spPr bwMode="auto">
          <a:xfrm>
            <a:off x="2120407" y="1513420"/>
            <a:ext cx="2880408" cy="61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a:ea typeface="楷体" panose="02010609060101010101" pitchFamily="49" charset="-122"/>
              </a:rPr>
              <a:t>填一填：</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753" y="1452038"/>
            <a:ext cx="797351" cy="797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81284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文本框 99"/>
          <p:cNvSpPr txBox="1">
            <a:spLocks noChangeArrowheads="1"/>
          </p:cNvSpPr>
          <p:nvPr/>
        </p:nvSpPr>
        <p:spPr bwMode="auto">
          <a:xfrm>
            <a:off x="974398" y="1876511"/>
            <a:ext cx="10656030" cy="337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0" eaLnBrk="1" hangingPunct="1">
              <a:lnSpc>
                <a:spcPct val="135000"/>
              </a:lnSpc>
            </a:pPr>
            <a:r>
              <a:rPr lang="zh-CN" altLang="en-US" sz="3200" b="1" dirty="0">
                <a:solidFill>
                  <a:srgbClr val="0000FF"/>
                </a:solidFill>
                <a:latin typeface="Times New Roman" panose="02020603050405020304" pitchFamily="18" charset="0"/>
                <a:ea typeface="黑体" panose="02010609060101010101" pitchFamily="49" charset="-122"/>
                <a:cs typeface="Times New Roman" pitchFamily="18" charset="0"/>
              </a:rPr>
              <a:t>例</a:t>
            </a:r>
            <a:r>
              <a:rPr lang="en-US" altLang="zh-CN" sz="3200" b="1" dirty="0">
                <a:solidFill>
                  <a:srgbClr val="0000FF"/>
                </a:solidFill>
                <a:latin typeface="Times New Roman" panose="02020603050405020304" pitchFamily="18" charset="0"/>
                <a:ea typeface="黑体" panose="02010609060101010101" pitchFamily="49" charset="-122"/>
                <a:cs typeface="Times New Roman" pitchFamily="18" charset="0"/>
              </a:rPr>
              <a:t>3   </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废旧电池对环境的危害十分巨大，一粒纽扣电池能污染</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600</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立方米的水</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相当于一个人一生的饮水量</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．某班有</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50</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名学生，如果每名学生一年丢弃一粒纽扣电池，且都没有被回收，那么被该班学生一年丢弃的纽扣电池能污染的水量用科学记数法表示为</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__________</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立方米．</a:t>
            </a:r>
          </a:p>
        </p:txBody>
      </p:sp>
      <p:sp>
        <p:nvSpPr>
          <p:cNvPr id="7" name="文本框 6"/>
          <p:cNvSpPr txBox="1">
            <a:spLocks noChangeArrowheads="1"/>
          </p:cNvSpPr>
          <p:nvPr/>
        </p:nvSpPr>
        <p:spPr bwMode="auto">
          <a:xfrm>
            <a:off x="5512523" y="4621508"/>
            <a:ext cx="140875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3</a:t>
            </a:r>
            <a:r>
              <a:rPr lang="en-US" altLang="zh-CN" sz="3200" b="1" dirty="0">
                <a:solidFill>
                  <a:srgbClr val="FF0000"/>
                </a:solidFill>
                <a:latin typeface="Times New Roman" pitchFamily="18" charset="0"/>
                <a:ea typeface="黑体" panose="02010609060101010101" pitchFamily="2" charset="-122"/>
                <a:cs typeface="Times New Roman" pitchFamily="18" charset="0"/>
              </a:rPr>
              <a:t>×10</a:t>
            </a:r>
            <a:r>
              <a:rPr lang="en-US" altLang="zh-CN" sz="3200" b="1" baseline="30000" dirty="0">
                <a:solidFill>
                  <a:srgbClr val="FF0000"/>
                </a:solidFill>
                <a:latin typeface="Times New Roman" pitchFamily="18" charset="0"/>
                <a:ea typeface="黑体" panose="02010609060101010101" pitchFamily="2" charset="-122"/>
                <a:cs typeface="Times New Roman" pitchFamily="18" charset="0"/>
              </a:rPr>
              <a:t>4</a:t>
            </a:r>
          </a:p>
        </p:txBody>
      </p:sp>
      <p:sp>
        <p:nvSpPr>
          <p:cNvPr id="2" name="文本框 1"/>
          <p:cNvSpPr txBox="1">
            <a:spLocks noChangeArrowheads="1"/>
          </p:cNvSpPr>
          <p:nvPr/>
        </p:nvSpPr>
        <p:spPr bwMode="auto">
          <a:xfrm>
            <a:off x="1179213" y="5492754"/>
            <a:ext cx="8666621" cy="61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srgbClr val="0000FF"/>
                </a:solidFill>
                <a:latin typeface="Times New Roman" pitchFamily="18" charset="0"/>
                <a:ea typeface="黑体" panose="02010609060101010101" pitchFamily="49" charset="-122"/>
                <a:cs typeface="Times New Roman" pitchFamily="18" charset="0"/>
                <a:sym typeface="Arial" panose="020B0604020202020204" pitchFamily="34" charset="0"/>
              </a:rPr>
              <a:t>解析</a:t>
            </a:r>
            <a:r>
              <a:rPr lang="zh-CN" altLang="en-US" sz="3200" b="1" dirty="0">
                <a:solidFill>
                  <a:srgbClr val="0000FF"/>
                </a:solidFill>
                <a:latin typeface="Times New Roman" pitchFamily="18" charset="0"/>
                <a:ea typeface="黑体" panose="02010609060101010101" pitchFamily="49" charset="-122"/>
                <a:cs typeface="Times New Roman" pitchFamily="18" charset="0"/>
                <a:sym typeface="Wingdings" panose="05000000000000000000" pitchFamily="2" charset="2"/>
              </a:rPr>
              <a:t>：</a:t>
            </a:r>
            <a:r>
              <a:rPr lang="zh-CN" altLang="en-US" sz="3200" b="1" dirty="0">
                <a:solidFill>
                  <a:prstClr val="black"/>
                </a:solidFill>
                <a:latin typeface="Times New Roman" panose="02020603050405020304" pitchFamily="18" charset="0"/>
                <a:cs typeface="Times New Roman" pitchFamily="18" charset="0"/>
                <a:sym typeface="Wingdings" panose="05000000000000000000" pitchFamily="2" charset="2"/>
              </a:rPr>
              <a:t>（</a:t>
            </a:r>
            <a:r>
              <a:rPr lang="en-US" altLang="zh-CN" sz="3200" b="1" dirty="0">
                <a:solidFill>
                  <a:prstClr val="black"/>
                </a:solidFill>
                <a:latin typeface="Times New Roman" panose="02020603050405020304" pitchFamily="18" charset="0"/>
                <a:cs typeface="Times New Roman" pitchFamily="18" charset="0"/>
                <a:sym typeface="Wingdings" panose="05000000000000000000" pitchFamily="2" charset="2"/>
              </a:rPr>
              <a:t>1</a:t>
            </a:r>
            <a:r>
              <a:rPr lang="zh-CN" altLang="en-US" sz="3200" b="1" dirty="0">
                <a:solidFill>
                  <a:prstClr val="black"/>
                </a:solidFill>
                <a:latin typeface="Times New Roman" panose="02020603050405020304" pitchFamily="18" charset="0"/>
                <a:cs typeface="Times New Roman" pitchFamily="18" charset="0"/>
                <a:sym typeface="Wingdings" panose="05000000000000000000" pitchFamily="2" charset="2"/>
              </a:rPr>
              <a:t>）</a:t>
            </a:r>
            <a:r>
              <a:rPr lang="en-US" altLang="zh-CN" sz="3200" b="1" dirty="0">
                <a:solidFill>
                  <a:srgbClr val="FF0000"/>
                </a:solidFill>
                <a:latin typeface="Times New Roman" panose="02020603050405020304" pitchFamily="18" charset="0"/>
                <a:cs typeface="Times New Roman" pitchFamily="18" charset="0"/>
                <a:sym typeface="Arial" panose="020B0604020202020204" pitchFamily="34" charset="0"/>
              </a:rPr>
              <a:t>600×50</a:t>
            </a:r>
            <a:r>
              <a:rPr lang="en-US" altLang="zh-CN" sz="3200" b="1" dirty="0">
                <a:solidFill>
                  <a:srgbClr val="FF0000"/>
                </a:solidFill>
                <a:latin typeface="Times New Roman" panose="02020603050405020304" pitchFamily="18" charset="0"/>
                <a:cs typeface="Times New Roman" pitchFamily="18" charset="0"/>
                <a:sym typeface="宋体" panose="02010600030101010101" pitchFamily="2" charset="-122"/>
              </a:rPr>
              <a:t>=30 000=3</a:t>
            </a:r>
            <a:r>
              <a:rPr lang="en-US" altLang="zh-CN" sz="3200" b="1" dirty="0">
                <a:solidFill>
                  <a:srgbClr val="FF0000"/>
                </a:solidFill>
                <a:latin typeface="Times New Roman" panose="02020603050405020304" pitchFamily="18" charset="0"/>
                <a:cs typeface="Times New Roman" pitchFamily="18" charset="0"/>
              </a:rPr>
              <a:t>×10</a:t>
            </a:r>
            <a:r>
              <a:rPr lang="en-US" altLang="zh-CN" sz="3200" b="1" baseline="30000" dirty="0">
                <a:solidFill>
                  <a:srgbClr val="FF0000"/>
                </a:solidFill>
                <a:latin typeface="Times New Roman" panose="02020603050405020304" pitchFamily="18" charset="0"/>
                <a:cs typeface="Times New Roman" pitchFamily="18" charset="0"/>
              </a:rPr>
              <a:t>4</a:t>
            </a:r>
            <a:r>
              <a:rPr lang="en-US" altLang="zh-CN" sz="3200" b="1" dirty="0">
                <a:solidFill>
                  <a:srgbClr val="FF0000"/>
                </a:solidFill>
                <a:latin typeface="Times New Roman" panose="02020603050405020304" pitchFamily="18" charset="0"/>
                <a:cs typeface="Times New Roman" pitchFamily="18" charset="0"/>
                <a:sym typeface="宋体" panose="02010600030101010101" pitchFamily="2" charset="-122"/>
              </a:rPr>
              <a:t>(</a:t>
            </a:r>
            <a:r>
              <a:rPr lang="zh-CN" altLang="en-US" sz="3200" b="1" dirty="0">
                <a:solidFill>
                  <a:srgbClr val="FF0000"/>
                </a:solidFill>
                <a:latin typeface="Times New Roman" panose="02020603050405020304" pitchFamily="18" charset="0"/>
                <a:cs typeface="Times New Roman" pitchFamily="18" charset="0"/>
              </a:rPr>
              <a:t>立方米</a:t>
            </a:r>
            <a:r>
              <a:rPr lang="en-US" altLang="zh-CN" sz="3200" b="1" dirty="0">
                <a:solidFill>
                  <a:srgbClr val="FF0000"/>
                </a:solidFill>
                <a:latin typeface="Times New Roman" panose="02020603050405020304" pitchFamily="18" charset="0"/>
                <a:cs typeface="Times New Roman" pitchFamily="18" charset="0"/>
              </a:rPr>
              <a:t>)</a:t>
            </a:r>
          </a:p>
        </p:txBody>
      </p:sp>
      <p:grpSp>
        <p:nvGrpSpPr>
          <p:cNvPr id="51205" name="组合 6"/>
          <p:cNvGrpSpPr/>
          <p:nvPr/>
        </p:nvGrpSpPr>
        <p:grpSpPr bwMode="auto">
          <a:xfrm>
            <a:off x="3100346" y="1241509"/>
            <a:ext cx="2478295" cy="630942"/>
            <a:chOff x="427462" y="558483"/>
            <a:chExt cx="1858351" cy="472902"/>
          </a:xfrm>
        </p:grpSpPr>
        <p:grpSp>
          <p:nvGrpSpPr>
            <p:cNvPr id="51211" name="组合 5"/>
            <p:cNvGrpSpPr/>
            <p:nvPr/>
          </p:nvGrpSpPr>
          <p:grpSpPr bwMode="auto">
            <a:xfrm>
              <a:off x="468915" y="591581"/>
              <a:ext cx="1816898" cy="426248"/>
              <a:chOff x="2177651" y="-557614"/>
              <a:chExt cx="1816898" cy="426248"/>
            </a:xfrm>
          </p:grpSpPr>
          <p:sp>
            <p:nvSpPr>
              <p:cNvPr id="4" name="椭圆 3"/>
              <p:cNvSpPr/>
              <p:nvPr/>
            </p:nvSpPr>
            <p:spPr>
              <a:xfrm>
                <a:off x="2177459"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6" name="椭圆 25"/>
              <p:cNvSpPr/>
              <p:nvPr/>
            </p:nvSpPr>
            <p:spPr>
              <a:xfrm>
                <a:off x="2507550"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7" name="椭圆 26"/>
              <p:cNvSpPr/>
              <p:nvPr/>
            </p:nvSpPr>
            <p:spPr>
              <a:xfrm>
                <a:off x="2837642"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8" name="椭圆 27"/>
              <p:cNvSpPr/>
              <p:nvPr/>
            </p:nvSpPr>
            <p:spPr>
              <a:xfrm>
                <a:off x="3167733" y="-557396"/>
                <a:ext cx="426897" cy="426763"/>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29" name="椭圆 28"/>
              <p:cNvSpPr/>
              <p:nvPr/>
            </p:nvSpPr>
            <p:spPr>
              <a:xfrm>
                <a:off x="3567652" y="-557396"/>
                <a:ext cx="426897" cy="426763"/>
              </a:xfrm>
              <a:prstGeom prst="ellips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grpSp>
        <p:sp>
          <p:nvSpPr>
            <p:cNvPr id="51212" name="文本框 11"/>
            <p:cNvSpPr txBox="1">
              <a:spLocks noChangeArrowheads="1"/>
            </p:cNvSpPr>
            <p:nvPr/>
          </p:nvSpPr>
          <p:spPr bwMode="auto">
            <a:xfrm>
              <a:off x="427462" y="558483"/>
              <a:ext cx="1829953" cy="47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500" b="1" dirty="0">
                  <a:solidFill>
                    <a:prstClr val="white"/>
                  </a:solidFill>
                  <a:latin typeface="Times New Roman" pitchFamily="18" charset="0"/>
                  <a:cs typeface="Times New Roman" pitchFamily="18" charset="0"/>
                </a:rPr>
                <a:t>素养考点 </a:t>
              </a:r>
              <a:r>
                <a:rPr lang="en-US" altLang="zh-CN" sz="3500" b="1" dirty="0">
                  <a:solidFill>
                    <a:prstClr val="white"/>
                  </a:solidFill>
                  <a:latin typeface="Times New Roman" pitchFamily="18" charset="0"/>
                  <a:cs typeface="Times New Roman" pitchFamily="18" charset="0"/>
                </a:rPr>
                <a:t>3</a:t>
              </a:r>
              <a:endParaRPr lang="zh-CN" altLang="en-US" sz="3500" b="1" dirty="0">
                <a:solidFill>
                  <a:prstClr val="white"/>
                </a:solidFill>
                <a:latin typeface="Times New Roman" pitchFamily="18" charset="0"/>
                <a:cs typeface="Times New Roman" pitchFamily="18" charset="0"/>
              </a:endParaRPr>
            </a:p>
          </p:txBody>
        </p:sp>
      </p:grpSp>
      <p:sp>
        <p:nvSpPr>
          <p:cNvPr id="51206" name="文本框 7"/>
          <p:cNvSpPr txBox="1">
            <a:spLocks noChangeArrowheads="1"/>
          </p:cNvSpPr>
          <p:nvPr/>
        </p:nvSpPr>
        <p:spPr bwMode="auto">
          <a:xfrm>
            <a:off x="5819907" y="1262678"/>
            <a:ext cx="6063460" cy="61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ea typeface="黑体" panose="02010609060101010101" pitchFamily="2" charset="-122"/>
                <a:cs typeface="Times New Roman" pitchFamily="18" charset="0"/>
              </a:rPr>
              <a:t>科学记数法的实际应用</a:t>
            </a:r>
          </a:p>
        </p:txBody>
      </p:sp>
    </p:spTree>
    <p:extLst>
      <p:ext uri="{BB962C8B-B14F-4D97-AF65-F5344CB8AC3E}">
        <p14:creationId xmlns:p14="http://schemas.microsoft.com/office/powerpoint/2010/main" val="10103375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矩形 8"/>
          <p:cNvSpPr>
            <a:spLocks noChangeArrowheads="1"/>
          </p:cNvSpPr>
          <p:nvPr/>
        </p:nvSpPr>
        <p:spPr bwMode="auto">
          <a:xfrm>
            <a:off x="1606808" y="1427397"/>
            <a:ext cx="10129048" cy="3816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prstClr val="black"/>
                </a:solidFill>
                <a:latin typeface="Times New Roman"/>
                <a:ea typeface="楷体" panose="02010609060101010101" pitchFamily="49" charset="-122"/>
              </a:rPr>
              <a:t>如果</a:t>
            </a:r>
            <a:r>
              <a:rPr lang="zh-CN" altLang="zh-CN" sz="3200" b="1" dirty="0">
                <a:solidFill>
                  <a:prstClr val="black"/>
                </a:solidFill>
                <a:latin typeface="Times New Roman"/>
                <a:ea typeface="楷体" panose="02010609060101010101" pitchFamily="49" charset="-122"/>
              </a:rPr>
              <a:t>201</a:t>
            </a:r>
            <a:r>
              <a:rPr lang="en-US" altLang="zh-CN" sz="3200" b="1" dirty="0">
                <a:solidFill>
                  <a:prstClr val="black"/>
                </a:solidFill>
                <a:latin typeface="Times New Roman"/>
                <a:ea typeface="楷体" panose="02010609060101010101" pitchFamily="49" charset="-122"/>
              </a:rPr>
              <a:t>8</a:t>
            </a:r>
            <a:r>
              <a:rPr lang="zh-CN" altLang="en-US" sz="3200" b="1" dirty="0">
                <a:solidFill>
                  <a:prstClr val="black"/>
                </a:solidFill>
                <a:latin typeface="Times New Roman"/>
                <a:ea typeface="楷体" panose="02010609060101010101" pitchFamily="49" charset="-122"/>
              </a:rPr>
              <a:t>年，我国汽车销量超过了</a:t>
            </a:r>
            <a:r>
              <a:rPr lang="zh-CN" altLang="zh-CN" sz="3200" b="1" dirty="0">
                <a:solidFill>
                  <a:prstClr val="black"/>
                </a:solidFill>
                <a:latin typeface="Times New Roman"/>
                <a:ea typeface="楷体" panose="02010609060101010101" pitchFamily="49" charset="-122"/>
              </a:rPr>
              <a:t>22110000</a:t>
            </a:r>
            <a:r>
              <a:rPr lang="zh-CN" altLang="en-US" sz="3200" b="1" dirty="0">
                <a:solidFill>
                  <a:prstClr val="black"/>
                </a:solidFill>
                <a:latin typeface="Times New Roman"/>
                <a:ea typeface="楷体" panose="02010609060101010101" pitchFamily="49" charset="-122"/>
              </a:rPr>
              <a:t>辆，用科学记数法表示为</a:t>
            </a:r>
            <a:r>
              <a:rPr lang="zh-CN" altLang="zh-CN" sz="3200" b="1" dirty="0">
                <a:solidFill>
                  <a:prstClr val="black"/>
                </a:solidFill>
                <a:latin typeface="Times New Roman"/>
                <a:ea typeface="楷体" panose="02010609060101010101" pitchFamily="49" charset="-122"/>
              </a:rPr>
              <a:t>__________</a:t>
            </a:r>
            <a:r>
              <a:rPr lang="zh-CN" altLang="en-US" sz="3200" b="1" dirty="0">
                <a:solidFill>
                  <a:prstClr val="black"/>
                </a:solidFill>
                <a:latin typeface="Times New Roman"/>
                <a:ea typeface="楷体" panose="02010609060101010101" pitchFamily="49" charset="-122"/>
              </a:rPr>
              <a:t>辆．</a:t>
            </a:r>
            <a:endParaRPr lang="en-US" altLang="zh-CN" sz="3200" b="1" dirty="0">
              <a:solidFill>
                <a:prstClr val="black"/>
              </a:solidFill>
              <a:latin typeface="Times New Roman"/>
              <a:ea typeface="楷体" panose="02010609060101010101" pitchFamily="49" charset="-122"/>
            </a:endParaRPr>
          </a:p>
          <a:p>
            <a:pPr eaLnBrk="1" hangingPunct="1">
              <a:lnSpc>
                <a:spcPct val="150000"/>
              </a:lnSpc>
              <a:buFont typeface="Arial" panose="020B0604020202020204" pitchFamily="34" charset="0"/>
              <a:buNone/>
            </a:pPr>
            <a:endParaRPr lang="zh-CN" altLang="zh-CN" sz="3200" b="1" dirty="0">
              <a:solidFill>
                <a:prstClr val="black"/>
              </a:solidFill>
              <a:latin typeface="Times New Roman"/>
              <a:ea typeface="楷体" panose="02010609060101010101" pitchFamily="49" charset="-122"/>
            </a:endParaRPr>
          </a:p>
          <a:p>
            <a:pPr eaLnBrk="1" hangingPunct="1">
              <a:lnSpc>
                <a:spcPct val="150000"/>
              </a:lnSpc>
              <a:buFont typeface="Arial" panose="020B0604020202020204" pitchFamily="34" charset="0"/>
              <a:buNone/>
            </a:pPr>
            <a:r>
              <a:rPr lang="zh-CN" altLang="en-US" sz="3200" b="1" dirty="0">
                <a:solidFill>
                  <a:prstClr val="black"/>
                </a:solidFill>
                <a:latin typeface="Times New Roman"/>
                <a:ea typeface="楷体" panose="02010609060101010101" pitchFamily="49" charset="-122"/>
              </a:rPr>
              <a:t>已知太阳的半径约为</a:t>
            </a:r>
            <a:r>
              <a:rPr lang="zh-CN" altLang="zh-CN" sz="3200" b="1" dirty="0">
                <a:solidFill>
                  <a:prstClr val="black"/>
                </a:solidFill>
                <a:latin typeface="Times New Roman"/>
                <a:ea typeface="楷体" panose="02010609060101010101" pitchFamily="49" charset="-122"/>
              </a:rPr>
              <a:t>696 000 000 m</a:t>
            </a:r>
            <a:r>
              <a:rPr lang="zh-CN" altLang="en-US" sz="3200" b="1" dirty="0">
                <a:solidFill>
                  <a:prstClr val="black"/>
                </a:solidFill>
                <a:latin typeface="Times New Roman"/>
                <a:ea typeface="楷体" panose="02010609060101010101" pitchFamily="49" charset="-122"/>
              </a:rPr>
              <a:t>，</a:t>
            </a:r>
            <a:r>
              <a:rPr lang="zh-CN" altLang="zh-CN" sz="3200" b="1" dirty="0">
                <a:solidFill>
                  <a:prstClr val="black"/>
                </a:solidFill>
                <a:latin typeface="Times New Roman"/>
                <a:ea typeface="楷体" panose="02010609060101010101" pitchFamily="49" charset="-122"/>
              </a:rPr>
              <a:t>696000000</a:t>
            </a:r>
            <a:r>
              <a:rPr lang="zh-CN" altLang="en-US" sz="3200" b="1" dirty="0">
                <a:solidFill>
                  <a:prstClr val="black"/>
                </a:solidFill>
                <a:latin typeface="Times New Roman"/>
                <a:ea typeface="楷体" panose="02010609060101010101" pitchFamily="49" charset="-122"/>
              </a:rPr>
              <a:t>这个数用科学记数法表示为</a:t>
            </a:r>
            <a:r>
              <a:rPr lang="zh-CN" altLang="zh-CN" sz="3200" b="1" dirty="0">
                <a:solidFill>
                  <a:prstClr val="black"/>
                </a:solidFill>
                <a:latin typeface="Times New Roman"/>
                <a:ea typeface="楷体" panose="02010609060101010101" pitchFamily="49" charset="-122"/>
              </a:rPr>
              <a:t>__</a:t>
            </a:r>
            <a:r>
              <a:rPr lang="en-US" altLang="zh-CN" sz="3200" b="1" dirty="0">
                <a:solidFill>
                  <a:prstClr val="black"/>
                </a:solidFill>
                <a:latin typeface="Times New Roman"/>
                <a:ea typeface="楷体" panose="02010609060101010101" pitchFamily="49" charset="-122"/>
              </a:rPr>
              <a:t>__</a:t>
            </a:r>
            <a:r>
              <a:rPr lang="zh-CN" altLang="zh-CN" sz="3200" b="1" dirty="0">
                <a:solidFill>
                  <a:prstClr val="black"/>
                </a:solidFill>
                <a:latin typeface="Times New Roman"/>
                <a:ea typeface="楷体" panose="02010609060101010101" pitchFamily="49" charset="-122"/>
              </a:rPr>
              <a:t>______</a:t>
            </a:r>
            <a:r>
              <a:rPr lang="en-US" altLang="zh-CN" sz="3200" b="1" dirty="0">
                <a:solidFill>
                  <a:prstClr val="black"/>
                </a:solidFill>
                <a:latin typeface="Times New Roman"/>
                <a:ea typeface="楷体" panose="02010609060101010101" pitchFamily="49" charset="-122"/>
              </a:rPr>
              <a:t>.</a:t>
            </a:r>
            <a:endParaRPr lang="zh-CN" altLang="zh-CN" sz="3200" b="1" dirty="0">
              <a:solidFill>
                <a:prstClr val="black"/>
              </a:solidFill>
              <a:latin typeface="Times New Roman"/>
              <a:ea typeface="楷体" panose="02010609060101010101" pitchFamily="49" charset="-122"/>
            </a:endParaRPr>
          </a:p>
        </p:txBody>
      </p:sp>
      <p:sp>
        <p:nvSpPr>
          <p:cNvPr id="7174" name="矩形 9"/>
          <p:cNvSpPr>
            <a:spLocks noChangeArrowheads="1"/>
          </p:cNvSpPr>
          <p:nvPr/>
        </p:nvSpPr>
        <p:spPr bwMode="auto">
          <a:xfrm>
            <a:off x="4187979" y="2243250"/>
            <a:ext cx="210628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zh-CN" sz="3200" b="1" dirty="0">
                <a:solidFill>
                  <a:srgbClr val="FF0000"/>
                </a:solidFill>
                <a:latin typeface="Times New Roman"/>
              </a:rPr>
              <a:t>2.211×10</a:t>
            </a:r>
            <a:r>
              <a:rPr lang="zh-CN" altLang="zh-CN" sz="3200" b="1" baseline="30000" dirty="0">
                <a:solidFill>
                  <a:srgbClr val="FF0000"/>
                </a:solidFill>
                <a:latin typeface="Times New Roman"/>
              </a:rPr>
              <a:t>7</a:t>
            </a:r>
          </a:p>
        </p:txBody>
      </p:sp>
      <p:sp>
        <p:nvSpPr>
          <p:cNvPr id="7175" name="矩形 10"/>
          <p:cNvSpPr>
            <a:spLocks noChangeArrowheads="1"/>
          </p:cNvSpPr>
          <p:nvPr/>
        </p:nvSpPr>
        <p:spPr bwMode="auto">
          <a:xfrm>
            <a:off x="5137962" y="4311679"/>
            <a:ext cx="2470868"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defRPr/>
            </a:pPr>
            <a:r>
              <a:rPr lang="en-US" altLang="zh-CN" sz="3200" b="1" dirty="0">
                <a:solidFill>
                  <a:srgbClr val="FF0000"/>
                </a:solidFill>
                <a:latin typeface="Times New Roman"/>
              </a:rPr>
              <a:t>    </a:t>
            </a:r>
            <a:r>
              <a:rPr lang="zh-CN" altLang="zh-CN" sz="3200" b="1" dirty="0">
                <a:solidFill>
                  <a:srgbClr val="FF0000"/>
                </a:solidFill>
                <a:latin typeface="Times New Roman"/>
              </a:rPr>
              <a:t>6.96×10</a:t>
            </a:r>
            <a:r>
              <a:rPr lang="zh-CN" altLang="zh-CN" sz="3200" b="1" baseline="30000" dirty="0">
                <a:solidFill>
                  <a:srgbClr val="FF0000"/>
                </a:solidFill>
                <a:latin typeface="Times New Roman"/>
              </a:rPr>
              <a:t>8</a:t>
            </a:r>
            <a:r>
              <a:rPr lang="en-US" altLang="zh-CN" sz="3200" b="1" baseline="30000" dirty="0">
                <a:solidFill>
                  <a:srgbClr val="FF0000"/>
                </a:solidFill>
                <a:latin typeface="Times New Roman"/>
              </a:rPr>
              <a:t>  </a:t>
            </a:r>
            <a:endParaRPr lang="zh-CN" altLang="zh-CN" sz="3200" b="1" baseline="30000" dirty="0">
              <a:solidFill>
                <a:srgbClr val="FF0000"/>
              </a:solidFill>
              <a:latin typeface="Times New Roman"/>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990" y="1550917"/>
            <a:ext cx="797351" cy="797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989" y="3699474"/>
            <a:ext cx="797351" cy="797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43532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 calcmode="lin" valueType="num">
                                      <p:cBhvr>
                                        <p:cTn id="7" dur="500" fill="hold"/>
                                        <p:tgtEl>
                                          <p:spTgt spid="7174"/>
                                        </p:tgtEl>
                                        <p:attrNameLst>
                                          <p:attrName>ppt_x</p:attrName>
                                        </p:attrNameLst>
                                      </p:cBhvr>
                                      <p:tavLst>
                                        <p:tav tm="0">
                                          <p:val>
                                            <p:strVal val="#ppt_x"/>
                                          </p:val>
                                        </p:tav>
                                        <p:tav tm="100000">
                                          <p:val>
                                            <p:strVal val="#ppt_x"/>
                                          </p:val>
                                        </p:tav>
                                      </p:tavLst>
                                    </p:anim>
                                    <p:anim calcmode="lin" valueType="num">
                                      <p:cBhvr>
                                        <p:cTn id="8"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5"/>
                                        </p:tgtEl>
                                        <p:attrNameLst>
                                          <p:attrName>style.visibility</p:attrName>
                                        </p:attrNameLst>
                                      </p:cBhvr>
                                      <p:to>
                                        <p:strVal val="visible"/>
                                      </p:to>
                                    </p:set>
                                    <p:anim calcmode="lin" valueType="num">
                                      <p:cBhvr>
                                        <p:cTn id="13" dur="500" fill="hold"/>
                                        <p:tgtEl>
                                          <p:spTgt spid="7175"/>
                                        </p:tgtEl>
                                        <p:attrNameLst>
                                          <p:attrName>ppt_x</p:attrName>
                                        </p:attrNameLst>
                                      </p:cBhvr>
                                      <p:tavLst>
                                        <p:tav tm="0">
                                          <p:val>
                                            <p:strVal val="#ppt_x"/>
                                          </p:val>
                                        </p:tav>
                                        <p:tav tm="100000">
                                          <p:val>
                                            <p:strVal val="#ppt_x"/>
                                          </p:val>
                                        </p:tav>
                                      </p:tavLst>
                                    </p:anim>
                                    <p:anim calcmode="lin" valueType="num">
                                      <p:cBhvr>
                                        <p:cTn id="14" dur="500" fill="hold"/>
                                        <p:tgtEl>
                                          <p:spTgt spid="71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P spid="71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11"/>
          <p:cNvSpPr/>
          <p:nvPr/>
        </p:nvSpPr>
        <p:spPr>
          <a:xfrm>
            <a:off x="1035744" y="1854679"/>
            <a:ext cx="10385629" cy="2794959"/>
          </a:xfrm>
          <a:prstGeom prst="rect">
            <a:avLst/>
          </a:prstGeom>
          <a:noFill/>
          <a:ln>
            <a:noFill/>
          </a:ln>
          <a:effectLst>
            <a:outerShdw blurRad="76200" dir="13500000" sy="23000" kx="1200000" algn="br" rotWithShape="0">
              <a:prstClr val="black">
                <a:alpha val="20000"/>
              </a:prstClr>
            </a:outerShdw>
          </a:effectLst>
        </p:spPr>
        <p:txBody>
          <a:bodyPr lIns="91431" tIns="45715" rIns="91431" bIns="45715"/>
          <a:lstStyle/>
          <a:p>
            <a:pPr eaLnBrk="1" hangingPunct="1">
              <a:lnSpc>
                <a:spcPct val="150000"/>
              </a:lnSpc>
              <a:buClr>
                <a:srgbClr val="FF0066"/>
              </a:buClr>
              <a:buFont typeface="Wingdings" panose="05000000000000000000" pitchFamily="2" charset="2"/>
              <a:buNone/>
              <a:defRPr/>
            </a:pPr>
            <a:r>
              <a:rPr lang="en-US" altLang="zh-CN" sz="3600" b="1" dirty="0">
                <a:solidFill>
                  <a:srgbClr val="FF0000"/>
                </a:solidFill>
                <a:latin typeface="Times New Roman" pitchFamily="18" charset="0"/>
                <a:ea typeface="楷体" panose="02010609060101010101" pitchFamily="49" charset="-122"/>
                <a:cs typeface="Times New Roman" pitchFamily="18" charset="0"/>
              </a:rPr>
              <a:t>1.</a:t>
            </a:r>
            <a:r>
              <a:rPr lang="zh-CN" altLang="en-US" sz="3600" b="1" dirty="0">
                <a:solidFill>
                  <a:prstClr val="black"/>
                </a:solidFill>
                <a:latin typeface="Times New Roman" pitchFamily="18" charset="0"/>
                <a:ea typeface="楷体" panose="02010609060101010101" pitchFamily="49" charset="-122"/>
                <a:cs typeface="Times New Roman" pitchFamily="18" charset="0"/>
              </a:rPr>
              <a:t>了解</a:t>
            </a:r>
            <a:r>
              <a:rPr lang="zh-CN" altLang="en-US" sz="3600" b="1" dirty="0">
                <a:solidFill>
                  <a:srgbClr val="FF0000"/>
                </a:solidFill>
                <a:latin typeface="Times New Roman" pitchFamily="18" charset="0"/>
                <a:ea typeface="楷体" panose="02010609060101010101" pitchFamily="49" charset="-122"/>
                <a:cs typeface="Times New Roman" pitchFamily="18" charset="0"/>
              </a:rPr>
              <a:t>科学记数法</a:t>
            </a:r>
            <a:r>
              <a:rPr lang="zh-CN" altLang="en-US" sz="3600" b="1" dirty="0">
                <a:solidFill>
                  <a:prstClr val="black"/>
                </a:solidFill>
                <a:latin typeface="Times New Roman" pitchFamily="18" charset="0"/>
                <a:ea typeface="楷体" panose="02010609060101010101" pitchFamily="49" charset="-122"/>
                <a:cs typeface="Times New Roman" pitchFamily="18" charset="0"/>
              </a:rPr>
              <a:t>的现实意义，学会用科学记数法表示较大的数</a:t>
            </a:r>
            <a:r>
              <a:rPr lang="en-US" altLang="zh-CN" sz="3600" b="1" dirty="0">
                <a:solidFill>
                  <a:prstClr val="black"/>
                </a:solidFill>
                <a:latin typeface="Times New Roman" pitchFamily="18" charset="0"/>
                <a:ea typeface="楷体" panose="02010609060101010101" pitchFamily="49" charset="-122"/>
                <a:cs typeface="Times New Roman" pitchFamily="18" charset="0"/>
              </a:rPr>
              <a:t>.</a:t>
            </a:r>
          </a:p>
          <a:p>
            <a:pPr eaLnBrk="1" hangingPunct="1">
              <a:lnSpc>
                <a:spcPct val="150000"/>
              </a:lnSpc>
              <a:buClr>
                <a:srgbClr val="FF0066"/>
              </a:buClr>
              <a:defRPr/>
            </a:pPr>
            <a:r>
              <a:rPr lang="en-US" altLang="zh-CN" sz="3600" b="1" dirty="0">
                <a:solidFill>
                  <a:srgbClr val="FF0000"/>
                </a:solidFill>
                <a:latin typeface="Times New Roman" pitchFamily="18" charset="0"/>
                <a:ea typeface="楷体" panose="02010609060101010101" pitchFamily="49" charset="-122"/>
                <a:cs typeface="Times New Roman" pitchFamily="18" charset="0"/>
              </a:rPr>
              <a:t>2.</a:t>
            </a:r>
            <a:r>
              <a:rPr lang="zh-CN" altLang="en-US" sz="3600" b="1" dirty="0">
                <a:solidFill>
                  <a:prstClr val="black"/>
                </a:solidFill>
                <a:latin typeface="Times New Roman" pitchFamily="18" charset="0"/>
                <a:ea typeface="楷体" panose="02010609060101010101" pitchFamily="49" charset="-122"/>
                <a:cs typeface="Times New Roman" pitchFamily="18" charset="0"/>
                <a:sym typeface="微软雅黑" panose="020B0503020204020204" pitchFamily="34" charset="-122"/>
              </a:rPr>
              <a:t>会用科学记数法</a:t>
            </a:r>
            <a:r>
              <a:rPr lang="zh-CN" altLang="en-US" sz="3600" b="1" dirty="0">
                <a:solidFill>
                  <a:srgbClr val="FF0000"/>
                </a:solidFill>
                <a:latin typeface="Times New Roman" pitchFamily="18" charset="0"/>
                <a:ea typeface="楷体" panose="02010609060101010101" pitchFamily="49" charset="-122"/>
                <a:cs typeface="Times New Roman" pitchFamily="18" charset="0"/>
                <a:sym typeface="微软雅黑" panose="020B0503020204020204" pitchFamily="34" charset="-122"/>
              </a:rPr>
              <a:t>表示的数</a:t>
            </a:r>
            <a:r>
              <a:rPr lang="zh-CN" altLang="en-US" sz="3600" b="1" dirty="0">
                <a:solidFill>
                  <a:prstClr val="black"/>
                </a:solidFill>
                <a:latin typeface="Times New Roman" pitchFamily="18" charset="0"/>
                <a:ea typeface="楷体" panose="02010609060101010101" pitchFamily="49" charset="-122"/>
                <a:cs typeface="Times New Roman" pitchFamily="18" charset="0"/>
                <a:sym typeface="微软雅黑" panose="020B0503020204020204" pitchFamily="34" charset="-122"/>
              </a:rPr>
              <a:t>进行简单的运算</a:t>
            </a:r>
            <a:r>
              <a:rPr lang="en-US" altLang="zh-CN" sz="3600" b="1" dirty="0">
                <a:solidFill>
                  <a:prstClr val="black"/>
                </a:solidFill>
                <a:latin typeface="Times New Roman" pitchFamily="18" charset="0"/>
                <a:ea typeface="楷体" panose="02010609060101010101" pitchFamily="49" charset="-122"/>
                <a:cs typeface="Times New Roman" pitchFamily="18" charset="0"/>
                <a:sym typeface="微软雅黑" panose="020B0503020204020204" pitchFamily="34" charset="-122"/>
              </a:rPr>
              <a:t>.</a:t>
            </a:r>
            <a:endParaRPr lang="en-US" altLang="zh-CN" sz="36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buClr>
                <a:srgbClr val="FF0066"/>
              </a:buClr>
              <a:buFont typeface="Wingdings" panose="05000000000000000000" pitchFamily="2" charset="2"/>
              <a:buNone/>
              <a:defRPr/>
            </a:pPr>
            <a:r>
              <a:rPr lang="en-US" altLang="zh-CN" sz="3600" b="1" dirty="0">
                <a:solidFill>
                  <a:prstClr val="black"/>
                </a:solidFill>
                <a:latin typeface="Times New Roman" pitchFamily="18" charset="0"/>
                <a:ea typeface="楷体" panose="02010609060101010101" pitchFamily="49" charset="-122"/>
                <a:cs typeface="Times New Roman" pitchFamily="18" charset="0"/>
              </a:rPr>
              <a:t>      </a:t>
            </a:r>
            <a:endParaRPr lang="zh-CN" altLang="en-US" sz="3600" b="1" dirty="0">
              <a:solidFill>
                <a:prstClr val="black"/>
              </a:solidFill>
              <a:latin typeface="Times New Roman" pitchFamily="18" charset="0"/>
              <a:ea typeface="楷体" panose="02010609060101010101" pitchFamily="49" charset="-122"/>
              <a:cs typeface="Times New Roman" pitchFamily="18" charset="0"/>
            </a:endParaRPr>
          </a:p>
        </p:txBody>
      </p:sp>
    </p:spTree>
    <p:extLst>
      <p:ext uri="{BB962C8B-B14F-4D97-AF65-F5344CB8AC3E}">
        <p14:creationId xmlns:p14="http://schemas.microsoft.com/office/powerpoint/2010/main" val="23310120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文本占位符 65538"/>
          <p:cNvSpPr>
            <a:spLocks noGrp="1"/>
          </p:cNvSpPr>
          <p:nvPr/>
        </p:nvSpPr>
        <p:spPr>
          <a:xfrm>
            <a:off x="1188788" y="1891866"/>
            <a:ext cx="10843542" cy="4870449"/>
          </a:xfrm>
          <a:prstGeom prst="rect">
            <a:avLst/>
          </a:prstGeom>
          <a:noFill/>
          <a:ln w="9525">
            <a:noFill/>
          </a:ln>
        </p:spPr>
        <p:txBody>
          <a:bodyPr lIns="121884" tIns="60943" rIns="121884" bIns="60943"/>
          <a:lstStyle>
            <a:lvl1pPr marL="0" indent="0" algn="l" defTabSz="914400" rtl="0" eaLnBrk="1" latinLnBrk="0" hangingPunct="1">
              <a:spcBef>
                <a:spcPct val="20000"/>
              </a:spcBef>
              <a:buFontTx/>
              <a:buNone/>
              <a:defRPr sz="1600" kern="1200">
                <a:solidFill>
                  <a:schemeClr val="tx1"/>
                </a:solidFill>
                <a:latin typeface="微软雅黑" panose="020B0503020204020204" pitchFamily="34" charset="-122"/>
                <a:ea typeface="微软雅黑" panose="020B0503020204020204" pitchFamily="34" charset="-122"/>
                <a:cs typeface="+mn-cs"/>
              </a:defRPr>
            </a:lvl1pPr>
            <a:lvl2pPr marL="457200" indent="0" algn="l" defTabSz="914400" rtl="0" eaLnBrk="1" latinLnBrk="0" hangingPunct="1">
              <a:spcBef>
                <a:spcPct val="20000"/>
              </a:spcBef>
              <a:buFontTx/>
              <a:buNone/>
              <a:defRPr sz="1600" kern="1200">
                <a:solidFill>
                  <a:schemeClr val="tx1"/>
                </a:solidFill>
                <a:latin typeface="微软雅黑" panose="020B0503020204020204" pitchFamily="34" charset="-122"/>
                <a:ea typeface="微软雅黑" panose="020B0503020204020204" pitchFamily="34" charset="-122"/>
                <a:cs typeface="+mn-cs"/>
              </a:defRPr>
            </a:lvl2pPr>
            <a:lvl3pPr marL="914400" indent="0" algn="l" defTabSz="914400" rtl="0" eaLnBrk="1" latinLnBrk="0" hangingPunct="1">
              <a:spcBef>
                <a:spcPct val="20000"/>
              </a:spcBef>
              <a:buFontTx/>
              <a:buNone/>
              <a:defRPr sz="1600" kern="1200">
                <a:solidFill>
                  <a:schemeClr val="tx1"/>
                </a:solidFill>
                <a:latin typeface="微软雅黑" panose="020B0503020204020204" pitchFamily="34" charset="-122"/>
                <a:ea typeface="微软雅黑" panose="020B0503020204020204" pitchFamily="34" charset="-122"/>
                <a:cs typeface="+mn-cs"/>
              </a:defRPr>
            </a:lvl3pPr>
            <a:lvl4pPr marL="1371600" indent="0" algn="l" defTabSz="914400" rtl="0" eaLnBrk="1" latinLnBrk="0" hangingPunct="1">
              <a:spcBef>
                <a:spcPct val="20000"/>
              </a:spcBef>
              <a:buFontTx/>
              <a:buNone/>
              <a:defRPr sz="1600" kern="1200">
                <a:solidFill>
                  <a:schemeClr val="tx1"/>
                </a:solidFill>
                <a:latin typeface="微软雅黑" panose="020B0503020204020204" pitchFamily="34" charset="-122"/>
                <a:ea typeface="微软雅黑" panose="020B0503020204020204" pitchFamily="34" charset="-122"/>
                <a:cs typeface="+mn-cs"/>
              </a:defRPr>
            </a:lvl4pPr>
            <a:lvl5pPr marL="1828800" indent="0" algn="l" defTabSz="914400" rtl="0" eaLnBrk="1" latinLnBrk="0" hangingPunct="1">
              <a:spcBef>
                <a:spcPct val="20000"/>
              </a:spcBef>
              <a:buFontTx/>
              <a:buNone/>
              <a:defRPr sz="16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064" indent="-457064">
              <a:lnSpc>
                <a:spcPct val="150000"/>
              </a:lnSpc>
              <a:spcBef>
                <a:spcPts val="0"/>
              </a:spcBef>
              <a:defRPr/>
            </a:pPr>
            <a:r>
              <a:rPr lang="en-US" altLang="zh-CN" sz="3200" b="1" noProof="1">
                <a:solidFill>
                  <a:srgbClr val="FF0000"/>
                </a:solidFill>
                <a:latin typeface="Times New Roman"/>
                <a:ea typeface="楷体" panose="02010609060101010101" pitchFamily="49" charset="-122"/>
              </a:rPr>
              <a:t>1</a:t>
            </a:r>
            <a:r>
              <a:rPr lang="zh-CN" altLang="en-US" sz="3200" b="1" noProof="1">
                <a:solidFill>
                  <a:srgbClr val="FF0000"/>
                </a:solidFill>
                <a:latin typeface="Times New Roman"/>
                <a:ea typeface="楷体" panose="02010609060101010101" pitchFamily="49" charset="-122"/>
              </a:rPr>
              <a:t>．</a:t>
            </a:r>
            <a:r>
              <a:rPr lang="zh-CN" altLang="en-US" sz="3200" b="1" noProof="1">
                <a:solidFill>
                  <a:prstClr val="black"/>
                </a:solidFill>
                <a:latin typeface="Times New Roman"/>
                <a:ea typeface="楷体" panose="02010609060101010101" pitchFamily="49" charset="-122"/>
              </a:rPr>
              <a:t>用科学记数法表示下列各数．</a:t>
            </a:r>
          </a:p>
          <a:p>
            <a:pPr marL="457064" indent="-457064">
              <a:lnSpc>
                <a:spcPct val="150000"/>
              </a:lnSpc>
              <a:spcBef>
                <a:spcPts val="0"/>
              </a:spcBef>
              <a:defRPr/>
            </a:pPr>
            <a:r>
              <a:rPr lang="en-US" altLang="zh-CN" sz="3200" b="1" noProof="1">
                <a:solidFill>
                  <a:prstClr val="black"/>
                </a:solidFill>
                <a:latin typeface="Times New Roman"/>
                <a:ea typeface="楷体" panose="02010609060101010101" pitchFamily="49" charset="-122"/>
              </a:rPr>
              <a:t>            80000                 56000000                  7400000</a:t>
            </a:r>
          </a:p>
          <a:p>
            <a:pPr marL="457064" indent="-457064">
              <a:lnSpc>
                <a:spcPct val="150000"/>
              </a:lnSpc>
              <a:spcBef>
                <a:spcPts val="0"/>
              </a:spcBef>
              <a:defRPr/>
            </a:pPr>
            <a:r>
              <a:rPr lang="en-US" altLang="zh-CN" sz="3200" b="1" noProof="1">
                <a:solidFill>
                  <a:srgbClr val="FF0000"/>
                </a:solidFill>
                <a:latin typeface="Times New Roman"/>
                <a:ea typeface="楷体" panose="02010609060101010101" pitchFamily="49" charset="-122"/>
                <a:sym typeface="+mn-ea"/>
              </a:rPr>
              <a:t>            8</a:t>
            </a:r>
            <a:r>
              <a:rPr lang="en-US" altLang="zh-CN" sz="3200" b="1" kern="0" dirty="0">
                <a:solidFill>
                  <a:srgbClr val="FF0000"/>
                </a:solidFill>
                <a:latin typeface="Times New Roman"/>
                <a:ea typeface="楷体" panose="02010609060101010101" pitchFamily="49" charset="-122"/>
                <a:cs typeface="Arial" panose="020B0604020202020204" pitchFamily="34" charset="0"/>
                <a:sym typeface="+mn-ea"/>
              </a:rPr>
              <a:t>×</a:t>
            </a:r>
            <a:r>
              <a:rPr lang="en-US" altLang="zh-CN" sz="3200" b="1" kern="0" dirty="0">
                <a:solidFill>
                  <a:srgbClr val="FF0000"/>
                </a:solidFill>
                <a:latin typeface="Times New Roman"/>
                <a:ea typeface="楷体" panose="02010609060101010101" pitchFamily="49" charset="-122"/>
                <a:sym typeface="+mn-ea"/>
              </a:rPr>
              <a:t>10</a:t>
            </a:r>
            <a:r>
              <a:rPr lang="en-US" altLang="zh-CN" sz="3200" b="1" kern="0" baseline="30000" dirty="0">
                <a:solidFill>
                  <a:srgbClr val="FF0000"/>
                </a:solidFill>
                <a:latin typeface="Times New Roman"/>
                <a:ea typeface="楷体" panose="02010609060101010101" pitchFamily="49" charset="-122"/>
                <a:sym typeface="+mn-ea"/>
              </a:rPr>
              <a:t>4                         </a:t>
            </a:r>
            <a:r>
              <a:rPr lang="en-US" altLang="zh-CN" sz="3200" b="1" noProof="1">
                <a:solidFill>
                  <a:srgbClr val="FF0000"/>
                </a:solidFill>
                <a:latin typeface="Times New Roman"/>
                <a:ea typeface="楷体" panose="02010609060101010101" pitchFamily="49" charset="-122"/>
                <a:sym typeface="+mn-ea"/>
              </a:rPr>
              <a:t>5.6</a:t>
            </a:r>
            <a:r>
              <a:rPr lang="en-US" altLang="zh-CN" sz="3200" b="1" kern="0" dirty="0">
                <a:solidFill>
                  <a:srgbClr val="FF0000"/>
                </a:solidFill>
                <a:latin typeface="Times New Roman"/>
                <a:ea typeface="楷体" panose="02010609060101010101" pitchFamily="49" charset="-122"/>
                <a:cs typeface="Arial" panose="020B0604020202020204" pitchFamily="34" charset="0"/>
                <a:sym typeface="+mn-ea"/>
              </a:rPr>
              <a:t>×</a:t>
            </a:r>
            <a:r>
              <a:rPr lang="en-US" altLang="zh-CN" sz="3200" b="1" kern="0" dirty="0">
                <a:solidFill>
                  <a:srgbClr val="FF0000"/>
                </a:solidFill>
                <a:latin typeface="Times New Roman"/>
                <a:ea typeface="楷体" panose="02010609060101010101" pitchFamily="49" charset="-122"/>
                <a:sym typeface="+mn-ea"/>
              </a:rPr>
              <a:t>10</a:t>
            </a:r>
            <a:r>
              <a:rPr lang="en-US" altLang="zh-CN" sz="3200" b="1" kern="0" baseline="30000" dirty="0">
                <a:solidFill>
                  <a:srgbClr val="FF0000"/>
                </a:solidFill>
                <a:latin typeface="Times New Roman"/>
                <a:ea typeface="楷体" panose="02010609060101010101" pitchFamily="49" charset="-122"/>
                <a:sym typeface="+mn-ea"/>
              </a:rPr>
              <a:t>7                             </a:t>
            </a:r>
            <a:r>
              <a:rPr lang="en-US" altLang="zh-CN" sz="3200" b="1" noProof="1" smtClean="0">
                <a:solidFill>
                  <a:srgbClr val="FF0000"/>
                </a:solidFill>
                <a:latin typeface="Times New Roman"/>
                <a:ea typeface="楷体" panose="02010609060101010101" pitchFamily="49" charset="-122"/>
                <a:sym typeface="+mn-ea"/>
              </a:rPr>
              <a:t>7.4</a:t>
            </a:r>
            <a:r>
              <a:rPr lang="en-US" altLang="zh-CN" sz="3200" b="1" kern="0" dirty="0" smtClean="0">
                <a:solidFill>
                  <a:srgbClr val="FF0000"/>
                </a:solidFill>
                <a:latin typeface="Times New Roman"/>
                <a:ea typeface="楷体" panose="02010609060101010101" pitchFamily="49" charset="-122"/>
                <a:cs typeface="Arial" panose="020B0604020202020204" pitchFamily="34" charset="0"/>
                <a:sym typeface="+mn-ea"/>
              </a:rPr>
              <a:t>×</a:t>
            </a:r>
            <a:r>
              <a:rPr lang="en-US" altLang="zh-CN" sz="3200" b="1" kern="0" dirty="0" smtClean="0">
                <a:solidFill>
                  <a:srgbClr val="FF0000"/>
                </a:solidFill>
                <a:latin typeface="Times New Roman"/>
                <a:ea typeface="楷体" panose="02010609060101010101" pitchFamily="49" charset="-122"/>
                <a:sym typeface="+mn-ea"/>
              </a:rPr>
              <a:t>10</a:t>
            </a:r>
            <a:r>
              <a:rPr lang="en-US" altLang="zh-CN" sz="3200" b="1" kern="0" baseline="30000" dirty="0" smtClean="0">
                <a:solidFill>
                  <a:srgbClr val="FF0000"/>
                </a:solidFill>
                <a:latin typeface="Times New Roman"/>
                <a:ea typeface="楷体" panose="02010609060101010101" pitchFamily="49" charset="-122"/>
                <a:sym typeface="+mn-ea"/>
              </a:rPr>
              <a:t>6</a:t>
            </a:r>
            <a:endParaRPr lang="en-US" altLang="zh-CN" sz="3200" b="1" kern="0" baseline="30000" dirty="0">
              <a:solidFill>
                <a:srgbClr val="FF0000"/>
              </a:solidFill>
              <a:latin typeface="Times New Roman"/>
              <a:ea typeface="楷体" panose="02010609060101010101" pitchFamily="49" charset="-122"/>
              <a:sym typeface="+mn-ea"/>
            </a:endParaRPr>
          </a:p>
          <a:p>
            <a:pPr marL="457064" indent="-457064">
              <a:lnSpc>
                <a:spcPct val="150000"/>
              </a:lnSpc>
              <a:spcBef>
                <a:spcPts val="0"/>
              </a:spcBef>
              <a:defRPr/>
            </a:pPr>
            <a:r>
              <a:rPr lang="en-US" altLang="zh-CN" sz="3200" b="1" noProof="1">
                <a:solidFill>
                  <a:srgbClr val="FF0000"/>
                </a:solidFill>
                <a:latin typeface="Times New Roman"/>
                <a:ea typeface="楷体" panose="02010609060101010101" pitchFamily="49" charset="-122"/>
              </a:rPr>
              <a:t>2</a:t>
            </a:r>
            <a:r>
              <a:rPr lang="zh-CN" altLang="en-US" sz="3200" b="1" noProof="1">
                <a:solidFill>
                  <a:srgbClr val="FF0000"/>
                </a:solidFill>
                <a:latin typeface="Times New Roman"/>
                <a:ea typeface="楷体" panose="02010609060101010101" pitchFamily="49" charset="-122"/>
              </a:rPr>
              <a:t>．</a:t>
            </a:r>
            <a:r>
              <a:rPr lang="zh-CN" altLang="en-US" sz="3200" b="1" noProof="1">
                <a:solidFill>
                  <a:prstClr val="black"/>
                </a:solidFill>
                <a:latin typeface="Times New Roman"/>
                <a:ea typeface="楷体" panose="02010609060101010101" pitchFamily="49" charset="-122"/>
              </a:rPr>
              <a:t>下列用科学记数法表示的数，原来各是什么数？</a:t>
            </a:r>
          </a:p>
          <a:p>
            <a:pPr marL="457064" indent="-457064">
              <a:lnSpc>
                <a:spcPct val="150000"/>
              </a:lnSpc>
              <a:spcBef>
                <a:spcPts val="0"/>
              </a:spcBef>
              <a:defRPr/>
            </a:pPr>
            <a:r>
              <a:rPr lang="en-US" altLang="zh-CN" sz="3200" b="1" noProof="1">
                <a:solidFill>
                  <a:prstClr val="black"/>
                </a:solidFill>
                <a:latin typeface="Times New Roman"/>
                <a:ea typeface="楷体" panose="02010609060101010101" pitchFamily="49" charset="-122"/>
              </a:rPr>
              <a:t>            4×10</a:t>
            </a:r>
            <a:r>
              <a:rPr lang="en-US" altLang="zh-CN" sz="3200" b="1" baseline="30000" noProof="1">
                <a:solidFill>
                  <a:prstClr val="black"/>
                </a:solidFill>
                <a:latin typeface="Times New Roman"/>
                <a:ea typeface="楷体" panose="02010609060101010101" pitchFamily="49" charset="-122"/>
              </a:rPr>
              <a:t>3             </a:t>
            </a:r>
            <a:r>
              <a:rPr lang="en-US" altLang="zh-CN" sz="3200" b="1" noProof="1">
                <a:solidFill>
                  <a:prstClr val="black"/>
                </a:solidFill>
                <a:latin typeface="Times New Roman"/>
                <a:ea typeface="楷体" panose="02010609060101010101" pitchFamily="49" charset="-122"/>
              </a:rPr>
              <a:t> 8.5×10</a:t>
            </a:r>
            <a:r>
              <a:rPr lang="en-US" altLang="zh-CN" sz="3200" b="1" baseline="30000" noProof="1">
                <a:solidFill>
                  <a:prstClr val="black"/>
                </a:solidFill>
                <a:latin typeface="Times New Roman"/>
                <a:ea typeface="楷体" panose="02010609060101010101" pitchFamily="49" charset="-122"/>
              </a:rPr>
              <a:t>6</a:t>
            </a:r>
            <a:r>
              <a:rPr lang="en-US" altLang="zh-CN" sz="3200" b="1" noProof="1">
                <a:solidFill>
                  <a:prstClr val="black"/>
                </a:solidFill>
                <a:latin typeface="Times New Roman"/>
                <a:ea typeface="楷体" panose="02010609060101010101" pitchFamily="49" charset="-122"/>
              </a:rPr>
              <a:t>         7.04×10</a:t>
            </a:r>
            <a:r>
              <a:rPr lang="en-US" altLang="zh-CN" sz="3200" b="1" baseline="30000" noProof="1">
                <a:solidFill>
                  <a:prstClr val="black"/>
                </a:solidFill>
                <a:latin typeface="Times New Roman"/>
                <a:ea typeface="楷体" panose="02010609060101010101" pitchFamily="49" charset="-122"/>
              </a:rPr>
              <a:t>5 </a:t>
            </a:r>
            <a:r>
              <a:rPr lang="en-US" altLang="zh-CN" sz="3200" b="1" noProof="1">
                <a:solidFill>
                  <a:prstClr val="black"/>
                </a:solidFill>
                <a:latin typeface="Times New Roman"/>
                <a:ea typeface="楷体" panose="02010609060101010101" pitchFamily="49" charset="-122"/>
              </a:rPr>
              <a:t>       3.96×10</a:t>
            </a:r>
            <a:r>
              <a:rPr lang="en-US" altLang="zh-CN" sz="3200" b="1" baseline="30000" noProof="1">
                <a:solidFill>
                  <a:prstClr val="black"/>
                </a:solidFill>
                <a:latin typeface="Times New Roman"/>
                <a:ea typeface="楷体" panose="02010609060101010101" pitchFamily="49" charset="-122"/>
              </a:rPr>
              <a:t>4</a:t>
            </a:r>
          </a:p>
        </p:txBody>
      </p:sp>
      <p:sp>
        <p:nvSpPr>
          <p:cNvPr id="3" name="文本框 2"/>
          <p:cNvSpPr txBox="1">
            <a:spLocks noChangeArrowheads="1"/>
          </p:cNvSpPr>
          <p:nvPr/>
        </p:nvSpPr>
        <p:spPr bwMode="auto">
          <a:xfrm>
            <a:off x="2365503" y="5657357"/>
            <a:ext cx="106682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a:ea typeface="黑体" panose="02010609060101010101" pitchFamily="2" charset="-122"/>
                <a:sym typeface="Arial" panose="020B0604020202020204" pitchFamily="34" charset="0"/>
              </a:rPr>
              <a:t>4000</a:t>
            </a:r>
          </a:p>
        </p:txBody>
      </p:sp>
      <p:sp>
        <p:nvSpPr>
          <p:cNvPr id="4" name="文本框 3"/>
          <p:cNvSpPr txBox="1">
            <a:spLocks noChangeArrowheads="1"/>
          </p:cNvSpPr>
          <p:nvPr/>
        </p:nvSpPr>
        <p:spPr bwMode="auto">
          <a:xfrm>
            <a:off x="4530570" y="5657357"/>
            <a:ext cx="168229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a:ea typeface="黑体" panose="02010609060101010101" pitchFamily="2" charset="-122"/>
                <a:sym typeface="宋体" panose="02010600030101010101" pitchFamily="2" charset="-122"/>
              </a:rPr>
              <a:t>8500000</a:t>
            </a:r>
          </a:p>
        </p:txBody>
      </p:sp>
      <p:sp>
        <p:nvSpPr>
          <p:cNvPr id="5" name="文本框 4"/>
          <p:cNvSpPr txBox="1">
            <a:spLocks noChangeArrowheads="1"/>
          </p:cNvSpPr>
          <p:nvPr/>
        </p:nvSpPr>
        <p:spPr bwMode="auto">
          <a:xfrm>
            <a:off x="7059657" y="5657357"/>
            <a:ext cx="147713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a:ea typeface="黑体" panose="02010609060101010101" pitchFamily="2" charset="-122"/>
                <a:sym typeface="宋体" panose="02010600030101010101" pitchFamily="2" charset="-122"/>
              </a:rPr>
              <a:t>704000</a:t>
            </a:r>
          </a:p>
        </p:txBody>
      </p:sp>
      <p:sp>
        <p:nvSpPr>
          <p:cNvPr id="6" name="文本框 5"/>
          <p:cNvSpPr txBox="1">
            <a:spLocks noChangeArrowheads="1"/>
          </p:cNvSpPr>
          <p:nvPr/>
        </p:nvSpPr>
        <p:spPr bwMode="auto">
          <a:xfrm>
            <a:off x="9527372" y="5657357"/>
            <a:ext cx="127197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a:ea typeface="黑体" panose="02010609060101010101" pitchFamily="2" charset="-122"/>
                <a:sym typeface="宋体" panose="02010600030101010101" pitchFamily="2" charset="-122"/>
              </a:rPr>
              <a:t>39600</a:t>
            </a:r>
          </a:p>
        </p:txBody>
      </p:sp>
      <p:grpSp>
        <p:nvGrpSpPr>
          <p:cNvPr id="54279" name="组合 1"/>
          <p:cNvGrpSpPr/>
          <p:nvPr/>
        </p:nvGrpSpPr>
        <p:grpSpPr bwMode="auto">
          <a:xfrm>
            <a:off x="4570221" y="1170708"/>
            <a:ext cx="3304532" cy="697229"/>
            <a:chOff x="5083" y="1055"/>
            <a:chExt cx="3905" cy="823"/>
          </a:xfrm>
        </p:grpSpPr>
        <p:grpSp>
          <p:nvGrpSpPr>
            <p:cNvPr id="54284" name="组合 1"/>
            <p:cNvGrpSpPr>
              <a:grpSpLocks noChangeAspect="1"/>
            </p:cNvGrpSpPr>
            <p:nvPr/>
          </p:nvGrpSpPr>
          <p:grpSpPr bwMode="auto">
            <a:xfrm>
              <a:off x="5138" y="1168"/>
              <a:ext cx="3797" cy="710"/>
              <a:chOff x="3564387" y="597378"/>
              <a:chExt cx="2247990" cy="419195"/>
            </a:xfrm>
          </p:grpSpPr>
          <p:sp>
            <p:nvSpPr>
              <p:cNvPr id="26" name="缺角矩形 25"/>
              <p:cNvSpPr/>
              <p:nvPr/>
            </p:nvSpPr>
            <p:spPr>
              <a:xfrm rot="3000000">
                <a:off x="4021975" y="597012"/>
                <a:ext cx="418940" cy="419033"/>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ea typeface="黑体" panose="02010609060101010101" pitchFamily="49" charset="-122"/>
                </a:endParaRPr>
              </a:p>
            </p:txBody>
          </p:sp>
          <p:sp>
            <p:nvSpPr>
              <p:cNvPr id="27" name="缺角矩形 26"/>
              <p:cNvSpPr/>
              <p:nvPr/>
            </p:nvSpPr>
            <p:spPr>
              <a:xfrm rot="3000000">
                <a:off x="4478764" y="597752"/>
                <a:ext cx="418940" cy="417551"/>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ea typeface="黑体" panose="02010609060101010101" pitchFamily="49" charset="-122"/>
                </a:endParaRPr>
              </a:p>
            </p:txBody>
          </p:sp>
          <p:sp>
            <p:nvSpPr>
              <p:cNvPr id="28" name="缺角矩形 27"/>
              <p:cNvSpPr/>
              <p:nvPr/>
            </p:nvSpPr>
            <p:spPr>
              <a:xfrm rot="3000000">
                <a:off x="4935553" y="597013"/>
                <a:ext cx="418940" cy="419032"/>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ea typeface="黑体" panose="02010609060101010101" pitchFamily="49" charset="-122"/>
                </a:endParaRPr>
              </a:p>
            </p:txBody>
          </p:sp>
          <p:sp>
            <p:nvSpPr>
              <p:cNvPr id="29" name="缺角矩形 28"/>
              <p:cNvSpPr/>
              <p:nvPr/>
            </p:nvSpPr>
            <p:spPr>
              <a:xfrm rot="3000000">
                <a:off x="3564445" y="597013"/>
                <a:ext cx="418940" cy="419032"/>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ea typeface="黑体" panose="02010609060101010101" pitchFamily="49" charset="-122"/>
                </a:endParaRPr>
              </a:p>
            </p:txBody>
          </p:sp>
          <p:sp>
            <p:nvSpPr>
              <p:cNvPr id="30" name="缺角矩形 29"/>
              <p:cNvSpPr/>
              <p:nvPr/>
            </p:nvSpPr>
            <p:spPr>
              <a:xfrm rot="3000000">
                <a:off x="5393083" y="597012"/>
                <a:ext cx="418940" cy="419033"/>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ea typeface="黑体" panose="02010609060101010101" pitchFamily="49" charset="-122"/>
                </a:endParaRPr>
              </a:p>
            </p:txBody>
          </p:sp>
        </p:grpSp>
        <p:sp>
          <p:nvSpPr>
            <p:cNvPr id="54285" name="TextBox 15"/>
            <p:cNvSpPr txBox="1">
              <a:spLocks noChangeArrowheads="1"/>
            </p:cNvSpPr>
            <p:nvPr/>
          </p:nvSpPr>
          <p:spPr bwMode="auto">
            <a:xfrm>
              <a:off x="5083" y="1055"/>
              <a:ext cx="3905" cy="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700" b="1" dirty="0">
                  <a:solidFill>
                    <a:prstClr val="white"/>
                  </a:solidFill>
                </a:rPr>
                <a:t>基础巩固题</a:t>
              </a:r>
              <a:endParaRPr lang="en-US" altLang="zh-CN" sz="3700" b="1" dirty="0">
                <a:solidFill>
                  <a:prstClr val="white"/>
                </a:solidFill>
              </a:endParaRPr>
            </a:p>
          </p:txBody>
        </p:sp>
      </p:grpSp>
    </p:spTree>
    <p:extLst>
      <p:ext uri="{BB962C8B-B14F-4D97-AF65-F5344CB8AC3E}">
        <p14:creationId xmlns:p14="http://schemas.microsoft.com/office/powerpoint/2010/main" val="376686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5539">
                                            <p:txEl>
                                              <p:pRg st="2" end="2"/>
                                            </p:txEl>
                                          </p:spTgt>
                                        </p:tgtEl>
                                        <p:attrNameLst>
                                          <p:attrName>style.visibility</p:attrName>
                                        </p:attrNameLst>
                                      </p:cBhvr>
                                      <p:to>
                                        <p:strVal val="visible"/>
                                      </p:to>
                                    </p:set>
                                    <p:anim calcmode="lin" valueType="num">
                                      <p:cBhvr additive="base">
                                        <p:cTn id="7" dur="500" fill="hold"/>
                                        <p:tgtEl>
                                          <p:spTgt spid="6553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55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文本框 2"/>
          <p:cNvSpPr txBox="1">
            <a:spLocks noChangeArrowheads="1"/>
          </p:cNvSpPr>
          <p:nvPr/>
        </p:nvSpPr>
        <p:spPr bwMode="auto">
          <a:xfrm>
            <a:off x="737499" y="1564219"/>
            <a:ext cx="11276132"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0" eaLnBrk="1" hangingPunct="1">
              <a:lnSpc>
                <a:spcPct val="150000"/>
              </a:lnSpc>
            </a:pPr>
            <a:r>
              <a:rPr lang="en-US" altLang="zh-CN" sz="3200" b="1" dirty="0">
                <a:solidFill>
                  <a:srgbClr val="FF0000"/>
                </a:solidFill>
                <a:latin typeface="Times New Roman" pitchFamily="18" charset="0"/>
                <a:ea typeface="楷体" panose="02010609060101010101" pitchFamily="49" charset="-122"/>
                <a:cs typeface="Times New Roman" pitchFamily="18" charset="0"/>
              </a:rPr>
              <a:t>3. </a:t>
            </a:r>
            <a:r>
              <a:rPr lang="zh-CN" altLang="zh-CN" sz="3200" b="1" dirty="0">
                <a:solidFill>
                  <a:prstClr val="black"/>
                </a:solidFill>
                <a:latin typeface="Times New Roman" pitchFamily="18" charset="0"/>
                <a:ea typeface="楷体" panose="02010609060101010101" pitchFamily="49" charset="-122"/>
                <a:cs typeface="Times New Roman" pitchFamily="18" charset="0"/>
              </a:rPr>
              <a:t>四川省公布了2017年经济数据GDP排行榜，绵阳市排名全省第二，GDP总量为2075亿元，将2075亿用科学记数法表示为（　　）</a:t>
            </a:r>
          </a:p>
          <a:p>
            <a:pPr eaLnBrk="1" hangingPunct="1">
              <a:lnSpc>
                <a:spcPct val="150000"/>
              </a:lnSpc>
              <a:buFont typeface="Arial" panose="020B0604020202020204" pitchFamily="34" charset="0"/>
              <a:buNone/>
            </a:pPr>
            <a:r>
              <a:rPr lang="zh-CN" altLang="zh-CN" sz="3200" b="1" dirty="0">
                <a:solidFill>
                  <a:prstClr val="black"/>
                </a:solidFill>
                <a:latin typeface="Times New Roman" pitchFamily="18" charset="0"/>
                <a:ea typeface="楷体" panose="02010609060101010101" pitchFamily="49" charset="-122"/>
                <a:cs typeface="Times New Roman" pitchFamily="18" charset="0"/>
              </a:rPr>
              <a:t>A．0.2075×10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12</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zh-CN" sz="3200" b="1" dirty="0">
                <a:solidFill>
                  <a:prstClr val="black"/>
                </a:solidFill>
                <a:latin typeface="Times New Roman" pitchFamily="18" charset="0"/>
                <a:ea typeface="楷体" panose="02010609060101010101" pitchFamily="49" charset="-122"/>
                <a:cs typeface="Times New Roman" pitchFamily="18" charset="0"/>
              </a:rPr>
              <a:t>B．2.075×10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11</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zh-CN" altLang="zh-CN" sz="3200" b="1" dirty="0">
                <a:solidFill>
                  <a:prstClr val="black"/>
                </a:solidFill>
                <a:latin typeface="Times New Roman" pitchFamily="18" charset="0"/>
                <a:ea typeface="楷体" panose="02010609060101010101" pitchFamily="49" charset="-122"/>
                <a:cs typeface="Times New Roman" pitchFamily="18" charset="0"/>
              </a:rPr>
              <a:t>C．20.75×10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10</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zh-CN" sz="3200" b="1" dirty="0">
                <a:solidFill>
                  <a:prstClr val="black"/>
                </a:solidFill>
                <a:latin typeface="Times New Roman" pitchFamily="18" charset="0"/>
                <a:ea typeface="楷体" panose="02010609060101010101" pitchFamily="49" charset="-122"/>
                <a:cs typeface="Times New Roman" pitchFamily="18" charset="0"/>
              </a:rPr>
              <a:t>D．2.075×10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12</a:t>
            </a:r>
          </a:p>
        </p:txBody>
      </p:sp>
      <p:sp>
        <p:nvSpPr>
          <p:cNvPr id="5" name="文本框 4"/>
          <p:cNvSpPr txBox="1">
            <a:spLocks noChangeArrowheads="1"/>
          </p:cNvSpPr>
          <p:nvPr/>
        </p:nvSpPr>
        <p:spPr bwMode="auto">
          <a:xfrm>
            <a:off x="1777495" y="3155567"/>
            <a:ext cx="5197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B</a:t>
            </a:r>
          </a:p>
        </p:txBody>
      </p:sp>
    </p:spTree>
    <p:extLst>
      <p:ext uri="{BB962C8B-B14F-4D97-AF65-F5344CB8AC3E}">
        <p14:creationId xmlns:p14="http://schemas.microsoft.com/office/powerpoint/2010/main" val="12896192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ext Box 3"/>
          <p:cNvSpPr txBox="1">
            <a:spLocks noChangeArrowheads="1"/>
          </p:cNvSpPr>
          <p:nvPr/>
        </p:nvSpPr>
        <p:spPr bwMode="auto">
          <a:xfrm>
            <a:off x="808465" y="1657351"/>
            <a:ext cx="10696241"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FF0000"/>
                </a:solidFill>
                <a:latin typeface="Times New Roman" pitchFamily="18" charset="0"/>
                <a:ea typeface="楷体" panose="02010609060101010101" pitchFamily="49" charset="-122"/>
                <a:cs typeface="Times New Roman" pitchFamily="18" charset="0"/>
              </a:rPr>
              <a:t>4.</a:t>
            </a: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zh-CN" sz="3200" b="1" dirty="0">
                <a:solidFill>
                  <a:prstClr val="black"/>
                </a:solidFill>
                <a:latin typeface="Times New Roman" pitchFamily="18" charset="0"/>
                <a:ea typeface="楷体" panose="02010609060101010101" pitchFamily="49" charset="-122"/>
                <a:cs typeface="Times New Roman" pitchFamily="18" charset="0"/>
              </a:rPr>
              <a:t>一年之中地球与太阳之间的距离随时间而变化，1个天文单位是地球与太阳之间的平均距离，即1.496亿km，用科学记数法表示1.496亿是（　　）</a:t>
            </a:r>
          </a:p>
          <a:p>
            <a:pPr eaLnBrk="1" hangingPunct="1">
              <a:lnSpc>
                <a:spcPct val="150000"/>
              </a:lnSpc>
              <a:buFont typeface="Arial" panose="020B0604020202020204" pitchFamily="34" charset="0"/>
              <a:buNone/>
            </a:pPr>
            <a:r>
              <a:rPr lang="zh-CN" altLang="zh-CN" sz="3200" b="1" dirty="0">
                <a:solidFill>
                  <a:prstClr val="black"/>
                </a:solidFill>
                <a:latin typeface="Times New Roman" pitchFamily="18" charset="0"/>
                <a:ea typeface="楷体" panose="02010609060101010101" pitchFamily="49" charset="-122"/>
                <a:cs typeface="Times New Roman" pitchFamily="18" charset="0"/>
              </a:rPr>
              <a:t>A．1.496×10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7</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zh-CN" sz="3200" b="1" dirty="0">
                <a:solidFill>
                  <a:prstClr val="black"/>
                </a:solidFill>
                <a:latin typeface="Times New Roman" pitchFamily="18" charset="0"/>
                <a:ea typeface="楷体" panose="02010609060101010101" pitchFamily="49" charset="-122"/>
                <a:cs typeface="Times New Roman" pitchFamily="18" charset="0"/>
              </a:rPr>
              <a:t>B．14.96×10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8</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zh-CN" altLang="zh-CN" sz="3200" b="1" dirty="0">
                <a:solidFill>
                  <a:prstClr val="black"/>
                </a:solidFill>
                <a:latin typeface="Times New Roman" pitchFamily="18" charset="0"/>
                <a:ea typeface="楷体" panose="02010609060101010101" pitchFamily="49" charset="-122"/>
                <a:cs typeface="Times New Roman" pitchFamily="18" charset="0"/>
              </a:rPr>
              <a:t>C．0.1496×10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8</a:t>
            </a:r>
            <a:r>
              <a:rPr lang="zh-CN" altLang="zh-CN"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zh-CN" sz="3200" b="1" dirty="0" smtClean="0">
                <a:solidFill>
                  <a:prstClr val="black"/>
                </a:solidFill>
                <a:latin typeface="Times New Roman" pitchFamily="18" charset="0"/>
                <a:ea typeface="楷体" panose="02010609060101010101" pitchFamily="49" charset="-122"/>
                <a:cs typeface="Times New Roman" pitchFamily="18" charset="0"/>
              </a:rPr>
              <a:t>D</a:t>
            </a:r>
            <a:r>
              <a:rPr lang="zh-CN" altLang="zh-CN" sz="3200" b="1" dirty="0">
                <a:solidFill>
                  <a:prstClr val="black"/>
                </a:solidFill>
                <a:latin typeface="Times New Roman" pitchFamily="18" charset="0"/>
                <a:ea typeface="楷体" panose="02010609060101010101" pitchFamily="49" charset="-122"/>
                <a:cs typeface="Times New Roman" pitchFamily="18" charset="0"/>
              </a:rPr>
              <a:t>．1.496×10</a:t>
            </a:r>
            <a:r>
              <a:rPr lang="zh-CN" altLang="zh-CN" sz="3200" b="1" baseline="30000" dirty="0">
                <a:solidFill>
                  <a:prstClr val="black"/>
                </a:solidFill>
                <a:latin typeface="Times New Roman" pitchFamily="18" charset="0"/>
                <a:ea typeface="楷体" panose="02010609060101010101" pitchFamily="49" charset="-122"/>
                <a:cs typeface="Times New Roman" pitchFamily="18" charset="0"/>
              </a:rPr>
              <a:t>8</a:t>
            </a:r>
          </a:p>
        </p:txBody>
      </p:sp>
      <p:sp>
        <p:nvSpPr>
          <p:cNvPr id="3" name="文本框 2"/>
          <p:cNvSpPr txBox="1">
            <a:spLocks noChangeArrowheads="1"/>
          </p:cNvSpPr>
          <p:nvPr/>
        </p:nvSpPr>
        <p:spPr bwMode="auto">
          <a:xfrm>
            <a:off x="5661739" y="3258864"/>
            <a:ext cx="54324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黑体" panose="02010609060101010101" pitchFamily="2" charset="-122"/>
                <a:cs typeface="Times New Roman" pitchFamily="18" charset="0"/>
                <a:sym typeface="宋体" panose="02010600030101010101" pitchFamily="2" charset="-122"/>
              </a:rPr>
              <a:t>D</a:t>
            </a:r>
          </a:p>
        </p:txBody>
      </p:sp>
    </p:spTree>
    <p:extLst>
      <p:ext uri="{BB962C8B-B14F-4D97-AF65-F5344CB8AC3E}">
        <p14:creationId xmlns:p14="http://schemas.microsoft.com/office/powerpoint/2010/main" val="41667538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文本框 1"/>
          <p:cNvSpPr txBox="1">
            <a:spLocks noChangeArrowheads="1"/>
          </p:cNvSpPr>
          <p:nvPr/>
        </p:nvSpPr>
        <p:spPr bwMode="auto">
          <a:xfrm>
            <a:off x="620105" y="1261900"/>
            <a:ext cx="11430628"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FF0000"/>
                </a:solidFill>
                <a:latin typeface="Times New Roman" pitchFamily="18" charset="0"/>
                <a:ea typeface="楷体" panose="02010609060101010101" pitchFamily="49" charset="-122"/>
                <a:cs typeface="Times New Roman" pitchFamily="18" charset="0"/>
              </a:rPr>
              <a:t>5</a:t>
            </a:r>
            <a:r>
              <a:rPr lang="zh-CN" altLang="en-US" sz="3200" b="1" dirty="0">
                <a:solidFill>
                  <a:srgbClr val="FF0000"/>
                </a:solidFill>
                <a:latin typeface="Times New Roman" pitchFamily="18" charset="0"/>
                <a:ea typeface="楷体" panose="02010609060101010101" pitchFamily="49" charset="-122"/>
                <a:cs typeface="Times New Roman" pitchFamily="18" charset="0"/>
              </a:rPr>
              <a:t>．</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写出下列用科学记数法表示的数据的原数．</a:t>
            </a:r>
          </a:p>
          <a:p>
            <a:pPr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）地球绕太阳公转的速度约是</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1.1×10</a:t>
            </a:r>
            <a:r>
              <a:rPr lang="en-US" altLang="zh-CN" sz="3200" b="1" baseline="30000" dirty="0">
                <a:solidFill>
                  <a:prstClr val="black"/>
                </a:solidFill>
                <a:latin typeface="Times New Roman" panose="02020603050405020304" pitchFamily="18" charset="0"/>
                <a:ea typeface="楷体" panose="02010609060101010101" pitchFamily="49" charset="-122"/>
                <a:cs typeface="Times New Roman" pitchFamily="18" charset="0"/>
              </a:rPr>
              <a:t>5</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千米</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时；</a:t>
            </a:r>
            <a:endPar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           </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__________</a:t>
            </a:r>
          </a:p>
          <a:p>
            <a:pPr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2</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）一个正常人一年的心跳次数大约为</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3.679×10</a:t>
            </a:r>
            <a:r>
              <a:rPr lang="en-US" altLang="zh-CN" sz="3200" b="1" baseline="30000" dirty="0">
                <a:solidFill>
                  <a:prstClr val="black"/>
                </a:solidFill>
                <a:latin typeface="Times New Roman" panose="02020603050405020304" pitchFamily="18" charset="0"/>
                <a:ea typeface="楷体" panose="02010609060101010101" pitchFamily="49" charset="-122"/>
                <a:cs typeface="Times New Roman" pitchFamily="18" charset="0"/>
              </a:rPr>
              <a:t>7</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次；</a:t>
            </a:r>
            <a:endPar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          __________</a:t>
            </a:r>
          </a:p>
          <a:p>
            <a:pPr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3</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）世界文化遗产长城总长约</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6.7×10</a:t>
            </a:r>
            <a:r>
              <a:rPr lang="en-US" altLang="zh-CN" sz="3200" b="1" baseline="30000" dirty="0">
                <a:solidFill>
                  <a:prstClr val="black"/>
                </a:solidFill>
                <a:latin typeface="Times New Roman" panose="02020603050405020304" pitchFamily="18" charset="0"/>
                <a:ea typeface="楷体" panose="02010609060101010101" pitchFamily="49" charset="-122"/>
                <a:cs typeface="Times New Roman" pitchFamily="18" charset="0"/>
              </a:rPr>
              <a:t>6</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 m</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en-US"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__________</a:t>
            </a:r>
          </a:p>
        </p:txBody>
      </p:sp>
      <p:sp>
        <p:nvSpPr>
          <p:cNvPr id="6" name="文本框 5"/>
          <p:cNvSpPr txBox="1">
            <a:spLocks noChangeArrowheads="1"/>
          </p:cNvSpPr>
          <p:nvPr/>
        </p:nvSpPr>
        <p:spPr bwMode="auto">
          <a:xfrm>
            <a:off x="2438679" y="2854826"/>
            <a:ext cx="17547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110000</a:t>
            </a:r>
          </a:p>
        </p:txBody>
      </p:sp>
      <p:sp>
        <p:nvSpPr>
          <p:cNvPr id="7" name="文本框 6"/>
          <p:cNvSpPr txBox="1">
            <a:spLocks noChangeArrowheads="1"/>
          </p:cNvSpPr>
          <p:nvPr/>
        </p:nvSpPr>
        <p:spPr bwMode="auto">
          <a:xfrm>
            <a:off x="2174651" y="4256318"/>
            <a:ext cx="22421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36790000</a:t>
            </a:r>
          </a:p>
        </p:txBody>
      </p:sp>
      <p:sp>
        <p:nvSpPr>
          <p:cNvPr id="8" name="文本框 7"/>
          <p:cNvSpPr txBox="1">
            <a:spLocks noChangeArrowheads="1"/>
          </p:cNvSpPr>
          <p:nvPr/>
        </p:nvSpPr>
        <p:spPr bwMode="auto">
          <a:xfrm>
            <a:off x="8885698" y="5016140"/>
            <a:ext cx="199845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6700000</a:t>
            </a:r>
          </a:p>
        </p:txBody>
      </p:sp>
    </p:spTree>
    <p:extLst>
      <p:ext uri="{BB962C8B-B14F-4D97-AF65-F5344CB8AC3E}">
        <p14:creationId xmlns:p14="http://schemas.microsoft.com/office/powerpoint/2010/main" val="7121668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文本框 1"/>
          <p:cNvSpPr txBox="1">
            <a:spLocks noChangeArrowheads="1"/>
          </p:cNvSpPr>
          <p:nvPr/>
        </p:nvSpPr>
        <p:spPr bwMode="auto">
          <a:xfrm>
            <a:off x="1147394" y="2044776"/>
            <a:ext cx="10555168" cy="233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indent="2667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457200" eaLnBrk="1" hangingPunct="1">
              <a:lnSpc>
                <a:spcPct val="150000"/>
              </a:lnSpc>
            </a:pPr>
            <a:r>
              <a:rPr lang="zh-CN" altLang="en-US" sz="3200" b="1" dirty="0">
                <a:solidFill>
                  <a:prstClr val="black"/>
                </a:solidFill>
                <a:latin typeface="Times New Roman" pitchFamily="18" charset="0"/>
                <a:ea typeface="楷体" panose="02010609060101010101" pitchFamily="49" charset="-122"/>
                <a:cs typeface="Times New Roman" pitchFamily="18" charset="0"/>
              </a:rPr>
              <a:t>已知光的传播速度为</a:t>
            </a:r>
            <a:r>
              <a:rPr lang="en-US" altLang="zh-CN" sz="3200" b="1" dirty="0">
                <a:solidFill>
                  <a:prstClr val="black"/>
                </a:solidFill>
                <a:latin typeface="Times New Roman" pitchFamily="18" charset="0"/>
                <a:ea typeface="楷体" panose="02010609060101010101" pitchFamily="49" charset="-122"/>
                <a:cs typeface="Times New Roman" pitchFamily="18" charset="0"/>
              </a:rPr>
              <a:t>300000000 m/s</a:t>
            </a:r>
            <a:r>
              <a:rPr lang="zh-CN" altLang="en-US" sz="3200" b="1" dirty="0">
                <a:solidFill>
                  <a:prstClr val="black"/>
                </a:solidFill>
                <a:latin typeface="Times New Roman" pitchFamily="18" charset="0"/>
                <a:ea typeface="楷体" panose="02010609060101010101" pitchFamily="49" charset="-122"/>
                <a:cs typeface="Times New Roman" pitchFamily="18" charset="0"/>
              </a:rPr>
              <a:t>，太阳光到达地球的时间大约是</a:t>
            </a:r>
            <a:r>
              <a:rPr lang="en-US" altLang="zh-CN" sz="3200" b="1" dirty="0">
                <a:solidFill>
                  <a:prstClr val="black"/>
                </a:solidFill>
                <a:latin typeface="Times New Roman" pitchFamily="18" charset="0"/>
                <a:ea typeface="楷体" panose="02010609060101010101" pitchFamily="49" charset="-122"/>
                <a:cs typeface="Times New Roman" pitchFamily="18" charset="0"/>
              </a:rPr>
              <a:t>500 s</a:t>
            </a:r>
            <a:r>
              <a:rPr lang="zh-CN" altLang="en-US" sz="3200" b="1" dirty="0">
                <a:solidFill>
                  <a:prstClr val="black"/>
                </a:solidFill>
                <a:latin typeface="Times New Roman" pitchFamily="18" charset="0"/>
                <a:ea typeface="楷体" panose="02010609060101010101" pitchFamily="49" charset="-122"/>
                <a:cs typeface="Times New Roman" pitchFamily="18" charset="0"/>
              </a:rPr>
              <a:t>，试计算太阳与地球的距离大约是多少千米．</a:t>
            </a:r>
            <a:r>
              <a:rPr lang="en-US" altLang="zh-CN" sz="3200" b="1" dirty="0">
                <a:solidFill>
                  <a:prstClr val="black"/>
                </a:solidFill>
                <a:latin typeface="Times New Roman" pitchFamily="18" charset="0"/>
                <a:ea typeface="楷体" panose="02010609060101010101" pitchFamily="49" charset="-122"/>
                <a:cs typeface="Times New Roman" pitchFamily="18" charset="0"/>
              </a:rPr>
              <a:t>(</a:t>
            </a:r>
            <a:r>
              <a:rPr lang="zh-CN" altLang="en-US" sz="3200" b="1" dirty="0">
                <a:solidFill>
                  <a:prstClr val="black"/>
                </a:solidFill>
                <a:latin typeface="Times New Roman" pitchFamily="18" charset="0"/>
                <a:ea typeface="楷体" panose="02010609060101010101" pitchFamily="49" charset="-122"/>
                <a:cs typeface="Times New Roman" pitchFamily="18" charset="0"/>
              </a:rPr>
              <a:t>结果用科学记数法表示</a:t>
            </a:r>
            <a:r>
              <a:rPr lang="en-US" altLang="zh-CN" sz="3200" b="1" dirty="0">
                <a:solidFill>
                  <a:prstClr val="black"/>
                </a:solidFill>
                <a:latin typeface="Times New Roman" pitchFamily="18" charset="0"/>
                <a:ea typeface="楷体" panose="02010609060101010101" pitchFamily="49" charset="-122"/>
                <a:cs typeface="Times New Roman" pitchFamily="18" charset="0"/>
              </a:rPr>
              <a:t>)</a:t>
            </a:r>
          </a:p>
        </p:txBody>
      </p:sp>
      <p:sp>
        <p:nvSpPr>
          <p:cNvPr id="3" name="文本框 2"/>
          <p:cNvSpPr txBox="1">
            <a:spLocks noChangeArrowheads="1"/>
          </p:cNvSpPr>
          <p:nvPr/>
        </p:nvSpPr>
        <p:spPr bwMode="auto">
          <a:xfrm>
            <a:off x="3855302" y="4650607"/>
            <a:ext cx="35265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srgbClr val="0000FF"/>
                </a:solidFill>
                <a:latin typeface="Times New Roman" panose="02020603050405020304" pitchFamily="18" charset="0"/>
                <a:ea typeface="黑体" panose="02010609060101010101" pitchFamily="49" charset="-122"/>
                <a:cs typeface="Times New Roman" pitchFamily="18" charset="0"/>
                <a:sym typeface="宋体" panose="02010600030101010101" pitchFamily="2" charset="-122"/>
              </a:rPr>
              <a:t>答案：</a:t>
            </a:r>
            <a:r>
              <a:rPr lang="en-US" altLang="zh-CN" sz="32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1.5×10</a:t>
            </a:r>
            <a:r>
              <a:rPr lang="en-US" altLang="zh-CN" sz="32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8</a:t>
            </a:r>
            <a:r>
              <a:rPr lang="en-US" altLang="zh-CN" sz="3200" b="1"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rPr>
              <a:t>km</a:t>
            </a:r>
            <a:endParaRPr lang="en-US" altLang="zh-CN" sz="3200" b="1" baseline="30000" dirty="0">
              <a:solidFill>
                <a:srgbClr val="FF0000"/>
              </a:solidFill>
              <a:latin typeface="Times New Roman" pitchFamily="18" charset="0"/>
              <a:ea typeface="楷体" panose="02010609060101010101" pitchFamily="49" charset="-122"/>
              <a:cs typeface="Times New Roman" pitchFamily="18" charset="0"/>
              <a:sym typeface="宋体" panose="02010600030101010101" pitchFamily="2" charset="-122"/>
            </a:endParaRPr>
          </a:p>
        </p:txBody>
      </p:sp>
      <p:grpSp>
        <p:nvGrpSpPr>
          <p:cNvPr id="57349" name="组合 6"/>
          <p:cNvGrpSpPr/>
          <p:nvPr/>
        </p:nvGrpSpPr>
        <p:grpSpPr bwMode="auto">
          <a:xfrm>
            <a:off x="4517274" y="1242047"/>
            <a:ext cx="3306650" cy="679440"/>
            <a:chOff x="5060" y="889"/>
            <a:chExt cx="3905" cy="802"/>
          </a:xfrm>
        </p:grpSpPr>
        <p:grpSp>
          <p:nvGrpSpPr>
            <p:cNvPr id="57350" name="组合 21"/>
            <p:cNvGrpSpPr>
              <a:grpSpLocks noChangeAspect="1"/>
            </p:cNvGrpSpPr>
            <p:nvPr/>
          </p:nvGrpSpPr>
          <p:grpSpPr bwMode="auto">
            <a:xfrm>
              <a:off x="5115" y="984"/>
              <a:ext cx="3797" cy="707"/>
              <a:chOff x="3564387" y="597378"/>
              <a:chExt cx="2247990" cy="419195"/>
            </a:xfrm>
          </p:grpSpPr>
          <p:sp>
            <p:nvSpPr>
              <p:cNvPr id="23" name="缺角矩形 22"/>
              <p:cNvSpPr/>
              <p:nvPr/>
            </p:nvSpPr>
            <p:spPr>
              <a:xfrm rot="3000000">
                <a:off x="4021379" y="598179"/>
                <a:ext cx="419236" cy="418763"/>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latin typeface="Times New Roman" pitchFamily="18" charset="0"/>
                  <a:ea typeface="黑体" panose="02010609060101010101" pitchFamily="49" charset="-122"/>
                  <a:cs typeface="Times New Roman" pitchFamily="18" charset="0"/>
                </a:endParaRPr>
              </a:p>
            </p:txBody>
          </p:sp>
          <p:sp>
            <p:nvSpPr>
              <p:cNvPr id="24" name="缺角矩形 23"/>
              <p:cNvSpPr/>
              <p:nvPr/>
            </p:nvSpPr>
            <p:spPr>
              <a:xfrm rot="3000000">
                <a:off x="4478616" y="598178"/>
                <a:ext cx="419236" cy="418764"/>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latin typeface="Times New Roman" pitchFamily="18" charset="0"/>
                  <a:ea typeface="黑体" panose="02010609060101010101" pitchFamily="49" charset="-122"/>
                  <a:cs typeface="Times New Roman" pitchFamily="18" charset="0"/>
                </a:endParaRPr>
              </a:p>
            </p:txBody>
          </p:sp>
          <p:sp>
            <p:nvSpPr>
              <p:cNvPr id="25" name="缺角矩形 24"/>
              <p:cNvSpPr/>
              <p:nvPr/>
            </p:nvSpPr>
            <p:spPr>
              <a:xfrm rot="3000000">
                <a:off x="4935852" y="598179"/>
                <a:ext cx="419236" cy="418763"/>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latin typeface="Times New Roman" pitchFamily="18" charset="0"/>
                  <a:ea typeface="黑体" panose="02010609060101010101" pitchFamily="49" charset="-122"/>
                  <a:cs typeface="Times New Roman" pitchFamily="18" charset="0"/>
                </a:endParaRPr>
              </a:p>
            </p:txBody>
          </p:sp>
          <p:sp>
            <p:nvSpPr>
              <p:cNvPr id="26" name="缺角矩形 25"/>
              <p:cNvSpPr/>
              <p:nvPr/>
            </p:nvSpPr>
            <p:spPr>
              <a:xfrm rot="3000000">
                <a:off x="3564143" y="598178"/>
                <a:ext cx="419236" cy="418764"/>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latin typeface="Times New Roman" pitchFamily="18" charset="0"/>
                  <a:ea typeface="黑体" panose="02010609060101010101" pitchFamily="49" charset="-122"/>
                  <a:cs typeface="Times New Roman" pitchFamily="18" charset="0"/>
                </a:endParaRPr>
              </a:p>
            </p:txBody>
          </p:sp>
          <p:sp>
            <p:nvSpPr>
              <p:cNvPr id="27" name="缺角矩形 26"/>
              <p:cNvSpPr/>
              <p:nvPr/>
            </p:nvSpPr>
            <p:spPr>
              <a:xfrm rot="3000000">
                <a:off x="5393089" y="598178"/>
                <a:ext cx="419236" cy="418764"/>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3300" dirty="0">
                  <a:solidFill>
                    <a:prstClr val="black"/>
                  </a:solidFill>
                  <a:latin typeface="Times New Roman" pitchFamily="18" charset="0"/>
                  <a:ea typeface="黑体" panose="02010609060101010101" pitchFamily="49" charset="-122"/>
                  <a:cs typeface="Times New Roman" pitchFamily="18" charset="0"/>
                </a:endParaRPr>
              </a:p>
            </p:txBody>
          </p:sp>
        </p:grpSp>
        <p:sp>
          <p:nvSpPr>
            <p:cNvPr id="57351" name="TextBox 15"/>
            <p:cNvSpPr txBox="1">
              <a:spLocks noChangeArrowheads="1"/>
            </p:cNvSpPr>
            <p:nvPr/>
          </p:nvSpPr>
          <p:spPr bwMode="auto">
            <a:xfrm>
              <a:off x="5060" y="889"/>
              <a:ext cx="3905" cy="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700" b="1" dirty="0">
                  <a:solidFill>
                    <a:prstClr val="white"/>
                  </a:solidFill>
                  <a:latin typeface="Times New Roman" pitchFamily="18" charset="0"/>
                  <a:cs typeface="Times New Roman" pitchFamily="18" charset="0"/>
                </a:rPr>
                <a:t>能力提升题</a:t>
              </a:r>
              <a:endParaRPr lang="en-US" altLang="zh-CN" sz="3700" b="1" dirty="0">
                <a:solidFill>
                  <a:prstClr val="white"/>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674700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矩形 8"/>
          <p:cNvSpPr>
            <a:spLocks noChangeArrowheads="1"/>
          </p:cNvSpPr>
          <p:nvPr/>
        </p:nvSpPr>
        <p:spPr bwMode="auto">
          <a:xfrm>
            <a:off x="1040546" y="1970246"/>
            <a:ext cx="10806293" cy="307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457200" algn="just"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已知</a:t>
            </a:r>
            <a:r>
              <a:rPr lang="zh-CN"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平方千米的土地</a:t>
            </a:r>
            <a:r>
              <a:rPr lang="zh-CN"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年内从太阳得到的能量相当于燃烧</a:t>
            </a:r>
            <a:r>
              <a:rPr lang="zh-CN"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1.3</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亿千克煤所产生的能量，那么我国</a:t>
            </a:r>
            <a:r>
              <a:rPr lang="en-US" altLang="zh-CN" sz="3200" b="1" dirty="0">
                <a:solidFill>
                  <a:prstClr val="black"/>
                </a:solidFill>
                <a:latin typeface="Times New Roman" pitchFamily="18" charset="0"/>
                <a:ea typeface="楷体" panose="02010609060101010101" pitchFamily="49" charset="-122"/>
                <a:cs typeface="Times New Roman" pitchFamily="18" charset="0"/>
              </a:rPr>
              <a:t>960</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万平方千米土地上</a:t>
            </a:r>
            <a:r>
              <a:rPr lang="zh-CN"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年内从太阳得到的能量相当于燃烧</a:t>
            </a:r>
            <a:r>
              <a:rPr lang="en-US" altLang="zh-CN" sz="3200" b="1" i="1" dirty="0">
                <a:solidFill>
                  <a:prstClr val="black"/>
                </a:solidFill>
                <a:latin typeface="Times New Roman" panose="02020603050405020304" pitchFamily="18" charset="0"/>
                <a:ea typeface="楷体" panose="02010609060101010101" pitchFamily="49" charset="-122"/>
                <a:cs typeface="Times New Roman" pitchFamily="18" charset="0"/>
              </a:rPr>
              <a:t>a</a:t>
            </a:r>
            <a:r>
              <a:rPr lang="zh-CN" altLang="zh-CN" sz="3200" b="1" dirty="0">
                <a:solidFill>
                  <a:prstClr val="black"/>
                </a:solidFill>
                <a:latin typeface="Times New Roman" panose="02020603050405020304" pitchFamily="18" charset="0"/>
                <a:ea typeface="楷体" panose="02010609060101010101" pitchFamily="49" charset="-122"/>
                <a:cs typeface="Times New Roman" pitchFamily="18" charset="0"/>
              </a:rPr>
              <a:t>×10</a:t>
            </a:r>
            <a:r>
              <a:rPr lang="zh-CN" altLang="zh-CN" sz="3200" b="1" i="1" baseline="30000" dirty="0">
                <a:solidFill>
                  <a:prstClr val="black"/>
                </a:solidFill>
                <a:latin typeface="Times New Roman" panose="02020603050405020304" pitchFamily="18" charset="0"/>
                <a:ea typeface="楷体" panose="02010609060101010101" pitchFamily="49" charset="-122"/>
                <a:cs typeface="Times New Roman" pitchFamily="18" charset="0"/>
              </a:rPr>
              <a:t>n</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千克煤所产生的能量，求</a:t>
            </a:r>
            <a:r>
              <a:rPr lang="zh-CN" altLang="zh-CN" sz="3200" b="1" i="1" dirty="0">
                <a:solidFill>
                  <a:prstClr val="black"/>
                </a:solidFill>
                <a:latin typeface="Times New Roman" panose="02020603050405020304" pitchFamily="18" charset="0"/>
                <a:ea typeface="楷体" panose="02010609060101010101" pitchFamily="49" charset="-122"/>
                <a:cs typeface="Times New Roman" pitchFamily="18" charset="0"/>
              </a:rPr>
              <a:t>a</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a:t>
            </a:r>
            <a:r>
              <a:rPr lang="zh-CN" altLang="zh-CN" sz="3200" b="1" i="1" dirty="0">
                <a:solidFill>
                  <a:prstClr val="black"/>
                </a:solidFill>
                <a:latin typeface="Times New Roman" panose="02020603050405020304" pitchFamily="18" charset="0"/>
                <a:ea typeface="楷体" panose="02010609060101010101" pitchFamily="49" charset="-122"/>
                <a:cs typeface="Times New Roman" pitchFamily="18" charset="0"/>
              </a:rPr>
              <a:t>n</a:t>
            </a:r>
            <a:r>
              <a:rPr lang="zh-CN" altLang="en-US" sz="3200" b="1" dirty="0">
                <a:solidFill>
                  <a:prstClr val="black"/>
                </a:solidFill>
                <a:latin typeface="Times New Roman" panose="02020603050405020304" pitchFamily="18" charset="0"/>
                <a:ea typeface="楷体" panose="02010609060101010101" pitchFamily="49" charset="-122"/>
                <a:cs typeface="Times New Roman" pitchFamily="18" charset="0"/>
              </a:rPr>
              <a:t>的值．</a:t>
            </a:r>
          </a:p>
        </p:txBody>
      </p:sp>
      <p:grpSp>
        <p:nvGrpSpPr>
          <p:cNvPr id="58372" name="组合 2"/>
          <p:cNvGrpSpPr/>
          <p:nvPr/>
        </p:nvGrpSpPr>
        <p:grpSpPr bwMode="auto">
          <a:xfrm>
            <a:off x="4545049" y="1267341"/>
            <a:ext cx="3304532" cy="667582"/>
            <a:chOff x="5060" y="905"/>
            <a:chExt cx="3905" cy="788"/>
          </a:xfrm>
        </p:grpSpPr>
        <p:grpSp>
          <p:nvGrpSpPr>
            <p:cNvPr id="58377" name="组合 6"/>
            <p:cNvGrpSpPr>
              <a:grpSpLocks noChangeAspect="1"/>
            </p:cNvGrpSpPr>
            <p:nvPr/>
          </p:nvGrpSpPr>
          <p:grpSpPr bwMode="auto">
            <a:xfrm>
              <a:off x="5115" y="985"/>
              <a:ext cx="3798" cy="708"/>
              <a:chOff x="3564387" y="597378"/>
              <a:chExt cx="2247990" cy="419195"/>
            </a:xfrm>
          </p:grpSpPr>
          <p:sp>
            <p:nvSpPr>
              <p:cNvPr id="8" name="缺角矩形 7"/>
              <p:cNvSpPr/>
              <p:nvPr/>
            </p:nvSpPr>
            <p:spPr>
              <a:xfrm rot="3000000">
                <a:off x="4021947" y="597210"/>
                <a:ext cx="418644" cy="418922"/>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9" name="缺角矩形 8"/>
              <p:cNvSpPr/>
              <p:nvPr/>
            </p:nvSpPr>
            <p:spPr>
              <a:xfrm rot="3000000">
                <a:off x="4479356" y="597211"/>
                <a:ext cx="418644" cy="418921"/>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10" name="缺角矩形 9"/>
              <p:cNvSpPr/>
              <p:nvPr/>
            </p:nvSpPr>
            <p:spPr>
              <a:xfrm rot="3000000">
                <a:off x="4936766" y="597210"/>
                <a:ext cx="418644" cy="418922"/>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11" name="缺角矩形 10"/>
              <p:cNvSpPr/>
              <p:nvPr/>
            </p:nvSpPr>
            <p:spPr>
              <a:xfrm rot="3000000">
                <a:off x="3564538" y="597211"/>
                <a:ext cx="418644" cy="418921"/>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sp>
            <p:nvSpPr>
              <p:cNvPr id="12" name="缺角矩形 11"/>
              <p:cNvSpPr/>
              <p:nvPr/>
            </p:nvSpPr>
            <p:spPr>
              <a:xfrm rot="3000000">
                <a:off x="5394174" y="597211"/>
                <a:ext cx="418644" cy="418921"/>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dirty="0">
                  <a:solidFill>
                    <a:prstClr val="black"/>
                  </a:solidFill>
                  <a:latin typeface="Times New Roman" pitchFamily="18" charset="0"/>
                  <a:ea typeface="黑体" panose="02010609060101010101" pitchFamily="49" charset="-122"/>
                  <a:cs typeface="Times New Roman" pitchFamily="18" charset="0"/>
                </a:endParaRPr>
              </a:p>
            </p:txBody>
          </p:sp>
        </p:grpSp>
        <p:sp>
          <p:nvSpPr>
            <p:cNvPr id="58378" name="TextBox 15"/>
            <p:cNvSpPr txBox="1">
              <a:spLocks noChangeArrowheads="1"/>
            </p:cNvSpPr>
            <p:nvPr/>
          </p:nvSpPr>
          <p:spPr bwMode="auto">
            <a:xfrm>
              <a:off x="5060" y="905"/>
              <a:ext cx="3905" cy="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buFont typeface="Arial" panose="020B0604020202020204" pitchFamily="34" charset="0"/>
                <a:buNone/>
              </a:pPr>
              <a:r>
                <a:rPr lang="zh-CN" altLang="en-US" sz="3700" b="1" dirty="0">
                  <a:solidFill>
                    <a:prstClr val="white"/>
                  </a:solidFill>
                  <a:latin typeface="Times New Roman" pitchFamily="18" charset="0"/>
                  <a:cs typeface="Times New Roman" pitchFamily="18" charset="0"/>
                </a:rPr>
                <a:t>拓广探索题</a:t>
              </a:r>
              <a:endParaRPr lang="en-US" altLang="zh-CN" sz="3700" b="1" dirty="0">
                <a:solidFill>
                  <a:prstClr val="white"/>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313505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1076331" y="2231537"/>
            <a:ext cx="10596770" cy="224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srgbClr val="0000FF"/>
                </a:solidFill>
                <a:latin typeface="Times New Roman" pitchFamily="18" charset="0"/>
                <a:ea typeface="黑体" panose="02010609060101010101" pitchFamily="49" charset="-122"/>
                <a:cs typeface="Times New Roman" pitchFamily="18" charset="0"/>
              </a:rPr>
              <a:t>解：</a:t>
            </a:r>
            <a:r>
              <a:rPr lang="zh-CN" altLang="zh-CN" sz="3200" b="1" dirty="0">
                <a:solidFill>
                  <a:prstClr val="black"/>
                </a:solidFill>
                <a:latin typeface="Times New Roman" panose="02020603050405020304" pitchFamily="18" charset="0"/>
                <a:cs typeface="Times New Roman" pitchFamily="18" charset="0"/>
              </a:rPr>
              <a:t>1.3</a:t>
            </a:r>
            <a:r>
              <a:rPr lang="zh-CN" altLang="en-US" sz="3200" b="1" dirty="0">
                <a:solidFill>
                  <a:prstClr val="black"/>
                </a:solidFill>
                <a:latin typeface="Times New Roman" panose="02020603050405020304" pitchFamily="18" charset="0"/>
                <a:cs typeface="Times New Roman" pitchFamily="18" charset="0"/>
              </a:rPr>
              <a:t>亿＝</a:t>
            </a:r>
            <a:r>
              <a:rPr lang="zh-CN" altLang="zh-CN" sz="3200" b="1" dirty="0">
                <a:solidFill>
                  <a:prstClr val="black"/>
                </a:solidFill>
                <a:latin typeface="Times New Roman" panose="02020603050405020304" pitchFamily="18" charset="0"/>
                <a:cs typeface="Times New Roman" pitchFamily="18" charset="0"/>
              </a:rPr>
              <a:t>1.3×10</a:t>
            </a:r>
            <a:r>
              <a:rPr lang="zh-CN" altLang="zh-CN" sz="3200" b="1" baseline="30000" dirty="0">
                <a:solidFill>
                  <a:prstClr val="black"/>
                </a:solidFill>
                <a:latin typeface="Times New Roman" panose="02020603050405020304" pitchFamily="18" charset="0"/>
                <a:cs typeface="Times New Roman" pitchFamily="18" charset="0"/>
              </a:rPr>
              <a:t>8</a:t>
            </a:r>
            <a:r>
              <a:rPr lang="zh-CN" altLang="en-US" sz="3200" b="1" dirty="0">
                <a:solidFill>
                  <a:prstClr val="black"/>
                </a:solidFill>
                <a:latin typeface="Times New Roman" panose="02020603050405020304" pitchFamily="18" charset="0"/>
                <a:cs typeface="Times New Roman" pitchFamily="18" charset="0"/>
              </a:rPr>
              <a:t>，</a:t>
            </a:r>
            <a:r>
              <a:rPr lang="zh-CN" altLang="zh-CN" sz="3200" b="1" dirty="0">
                <a:solidFill>
                  <a:prstClr val="black"/>
                </a:solidFill>
                <a:latin typeface="Times New Roman" panose="02020603050405020304" pitchFamily="18" charset="0"/>
                <a:cs typeface="Times New Roman" pitchFamily="18" charset="0"/>
              </a:rPr>
              <a:t>960</a:t>
            </a:r>
            <a:r>
              <a:rPr lang="zh-CN" altLang="en-US" sz="3200" b="1" dirty="0">
                <a:solidFill>
                  <a:prstClr val="black"/>
                </a:solidFill>
                <a:latin typeface="Times New Roman" panose="02020603050405020304" pitchFamily="18" charset="0"/>
                <a:cs typeface="Times New Roman" pitchFamily="18" charset="0"/>
              </a:rPr>
              <a:t>万平方千米＝</a:t>
            </a:r>
            <a:r>
              <a:rPr lang="zh-CN" altLang="zh-CN" sz="3200" b="1" dirty="0">
                <a:solidFill>
                  <a:prstClr val="black"/>
                </a:solidFill>
                <a:latin typeface="Times New Roman" panose="02020603050405020304" pitchFamily="18" charset="0"/>
                <a:cs typeface="Times New Roman" pitchFamily="18" charset="0"/>
              </a:rPr>
              <a:t>9.6×10</a:t>
            </a:r>
            <a:r>
              <a:rPr lang="zh-CN" altLang="zh-CN" sz="3200" b="1" baseline="30000" dirty="0">
                <a:solidFill>
                  <a:prstClr val="black"/>
                </a:solidFill>
                <a:latin typeface="Times New Roman" panose="02020603050405020304" pitchFamily="18" charset="0"/>
                <a:cs typeface="Times New Roman" pitchFamily="18" charset="0"/>
              </a:rPr>
              <a:t>6</a:t>
            </a:r>
            <a:r>
              <a:rPr lang="zh-CN" altLang="en-US" sz="3200" b="1" dirty="0">
                <a:solidFill>
                  <a:prstClr val="black"/>
                </a:solidFill>
                <a:latin typeface="Times New Roman" panose="02020603050405020304" pitchFamily="18" charset="0"/>
                <a:cs typeface="Times New Roman" pitchFamily="18" charset="0"/>
              </a:rPr>
              <a:t>平方千米</a:t>
            </a:r>
          </a:p>
          <a:p>
            <a:pPr algn="ctr" eaLnBrk="1" hangingPunct="1">
              <a:lnSpc>
                <a:spcPct val="150000"/>
              </a:lnSpc>
              <a:buFont typeface="Arial" panose="020B0604020202020204" pitchFamily="34" charset="0"/>
              <a:buNone/>
            </a:pPr>
            <a:r>
              <a:rPr lang="zh-CN" altLang="zh-CN" sz="3200" b="1" dirty="0">
                <a:solidFill>
                  <a:srgbClr val="FF0000"/>
                </a:solidFill>
                <a:latin typeface="Times New Roman" panose="02020603050405020304" pitchFamily="18" charset="0"/>
                <a:cs typeface="Times New Roman" pitchFamily="18" charset="0"/>
              </a:rPr>
              <a:t>9</a:t>
            </a:r>
            <a:r>
              <a:rPr lang="en-US" altLang="zh-CN" sz="3200" b="1" dirty="0">
                <a:solidFill>
                  <a:srgbClr val="FF0000"/>
                </a:solidFill>
                <a:latin typeface="Times New Roman" panose="02020603050405020304" pitchFamily="18" charset="0"/>
                <a:cs typeface="Times New Roman" pitchFamily="18" charset="0"/>
              </a:rPr>
              <a:t>.</a:t>
            </a:r>
            <a:r>
              <a:rPr lang="zh-CN" altLang="zh-CN" sz="3200" b="1" dirty="0">
                <a:solidFill>
                  <a:srgbClr val="FF0000"/>
                </a:solidFill>
                <a:latin typeface="Times New Roman" panose="02020603050405020304" pitchFamily="18" charset="0"/>
                <a:cs typeface="Times New Roman" pitchFamily="18" charset="0"/>
              </a:rPr>
              <a:t>6×10</a:t>
            </a:r>
            <a:r>
              <a:rPr lang="zh-CN" altLang="zh-CN" sz="3200" b="1" baseline="30000" dirty="0">
                <a:solidFill>
                  <a:srgbClr val="FF0000"/>
                </a:solidFill>
                <a:latin typeface="Times New Roman" panose="02020603050405020304" pitchFamily="18" charset="0"/>
                <a:cs typeface="Times New Roman" pitchFamily="18" charset="0"/>
              </a:rPr>
              <a:t>6</a:t>
            </a:r>
            <a:r>
              <a:rPr lang="zh-CN" altLang="zh-CN" sz="3200" b="1" dirty="0">
                <a:solidFill>
                  <a:srgbClr val="FF0000"/>
                </a:solidFill>
                <a:latin typeface="Times New Roman" panose="02020603050405020304" pitchFamily="18" charset="0"/>
                <a:cs typeface="Times New Roman" pitchFamily="18" charset="0"/>
              </a:rPr>
              <a:t>×1.3×10</a:t>
            </a:r>
            <a:r>
              <a:rPr lang="zh-CN" altLang="zh-CN" sz="3200" b="1" baseline="30000" dirty="0">
                <a:solidFill>
                  <a:srgbClr val="FF0000"/>
                </a:solidFill>
                <a:latin typeface="Times New Roman" panose="02020603050405020304" pitchFamily="18" charset="0"/>
                <a:cs typeface="Times New Roman" pitchFamily="18" charset="0"/>
              </a:rPr>
              <a:t>8</a:t>
            </a:r>
            <a:r>
              <a:rPr lang="zh-CN" altLang="en-US" sz="3200" b="1" dirty="0">
                <a:solidFill>
                  <a:srgbClr val="FF0000"/>
                </a:solidFill>
                <a:latin typeface="Times New Roman" panose="02020603050405020304" pitchFamily="18" charset="0"/>
                <a:cs typeface="Times New Roman" pitchFamily="18" charset="0"/>
              </a:rPr>
              <a:t>＝</a:t>
            </a:r>
            <a:r>
              <a:rPr lang="zh-CN" altLang="zh-CN" sz="3200" b="1" dirty="0">
                <a:solidFill>
                  <a:srgbClr val="FF0000"/>
                </a:solidFill>
                <a:latin typeface="Times New Roman" panose="02020603050405020304" pitchFamily="18" charset="0"/>
                <a:cs typeface="Times New Roman" pitchFamily="18" charset="0"/>
              </a:rPr>
              <a:t>1.248×10</a:t>
            </a:r>
            <a:r>
              <a:rPr lang="zh-CN" altLang="zh-CN" sz="3200" b="1" baseline="30000" dirty="0">
                <a:solidFill>
                  <a:srgbClr val="FF0000"/>
                </a:solidFill>
                <a:latin typeface="Times New Roman" panose="02020603050405020304" pitchFamily="18" charset="0"/>
                <a:cs typeface="Times New Roman" pitchFamily="18" charset="0"/>
              </a:rPr>
              <a:t>15</a:t>
            </a:r>
          </a:p>
          <a:p>
            <a:pPr eaLnBrk="1" hangingPunct="1">
              <a:lnSpc>
                <a:spcPct val="150000"/>
              </a:lnSpc>
              <a:buFont typeface="Arial" panose="020B0604020202020204" pitchFamily="34" charset="0"/>
              <a:buNone/>
            </a:pPr>
            <a:r>
              <a:rPr lang="zh-CN" altLang="en-US" sz="3200" b="1" dirty="0">
                <a:solidFill>
                  <a:prstClr val="black"/>
                </a:solidFill>
                <a:latin typeface="Times New Roman" panose="02020603050405020304" pitchFamily="18" charset="0"/>
                <a:cs typeface="Times New Roman" pitchFamily="18" charset="0"/>
              </a:rPr>
              <a:t>        所以</a:t>
            </a:r>
            <a:r>
              <a:rPr lang="zh-CN" altLang="zh-CN" sz="3200" b="1" i="1" dirty="0">
                <a:solidFill>
                  <a:srgbClr val="FF0000"/>
                </a:solidFill>
                <a:latin typeface="Times New Roman" panose="02020603050405020304" pitchFamily="18" charset="0"/>
                <a:cs typeface="Times New Roman" pitchFamily="18" charset="0"/>
              </a:rPr>
              <a:t>a</a:t>
            </a:r>
            <a:r>
              <a:rPr lang="zh-CN" altLang="en-US" sz="3200" b="1" dirty="0">
                <a:solidFill>
                  <a:srgbClr val="FF0000"/>
                </a:solidFill>
                <a:latin typeface="Times New Roman" panose="02020603050405020304" pitchFamily="18" charset="0"/>
                <a:cs typeface="Times New Roman" pitchFamily="18" charset="0"/>
              </a:rPr>
              <a:t>＝</a:t>
            </a:r>
            <a:r>
              <a:rPr lang="zh-CN" altLang="zh-CN" sz="3200" b="1" dirty="0">
                <a:solidFill>
                  <a:srgbClr val="FF0000"/>
                </a:solidFill>
                <a:latin typeface="Times New Roman" panose="02020603050405020304" pitchFamily="18" charset="0"/>
                <a:cs typeface="Times New Roman" pitchFamily="18" charset="0"/>
              </a:rPr>
              <a:t>1.248</a:t>
            </a:r>
            <a:r>
              <a:rPr lang="zh-CN" altLang="en-US" sz="3200" b="1" dirty="0">
                <a:solidFill>
                  <a:srgbClr val="FF0000"/>
                </a:solidFill>
                <a:latin typeface="Times New Roman" panose="02020603050405020304" pitchFamily="18" charset="0"/>
                <a:cs typeface="Times New Roman" pitchFamily="18" charset="0"/>
              </a:rPr>
              <a:t>，</a:t>
            </a:r>
            <a:r>
              <a:rPr lang="zh-CN" altLang="zh-CN" sz="3200" b="1" i="1" dirty="0">
                <a:solidFill>
                  <a:srgbClr val="FF0000"/>
                </a:solidFill>
                <a:latin typeface="Times New Roman" panose="02020603050405020304" pitchFamily="18" charset="0"/>
                <a:cs typeface="Times New Roman" pitchFamily="18" charset="0"/>
              </a:rPr>
              <a:t>n</a:t>
            </a:r>
            <a:r>
              <a:rPr lang="zh-CN" altLang="en-US" sz="3200" b="1" dirty="0">
                <a:solidFill>
                  <a:srgbClr val="FF0000"/>
                </a:solidFill>
                <a:latin typeface="Times New Roman" panose="02020603050405020304" pitchFamily="18" charset="0"/>
                <a:cs typeface="Times New Roman" pitchFamily="18" charset="0"/>
              </a:rPr>
              <a:t>＝</a:t>
            </a:r>
            <a:r>
              <a:rPr lang="zh-CN" altLang="zh-CN" sz="3200" b="1" dirty="0">
                <a:solidFill>
                  <a:srgbClr val="FF0000"/>
                </a:solidFill>
                <a:latin typeface="Times New Roman" panose="02020603050405020304" pitchFamily="18" charset="0"/>
                <a:cs typeface="Times New Roman" pitchFamily="18" charset="0"/>
              </a:rPr>
              <a:t>15.</a:t>
            </a:r>
          </a:p>
        </p:txBody>
      </p:sp>
    </p:spTree>
    <p:extLst>
      <p:ext uri="{BB962C8B-B14F-4D97-AF65-F5344CB8AC3E}">
        <p14:creationId xmlns:p14="http://schemas.microsoft.com/office/powerpoint/2010/main" val="24484698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1164839" y="1356120"/>
            <a:ext cx="10332644" cy="224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FF0000"/>
                </a:solidFill>
                <a:latin typeface="Times New Roman" pitchFamily="18" charset="0"/>
                <a:ea typeface="黑体" pitchFamily="49" charset="-122"/>
                <a:cs typeface="Times New Roman" pitchFamily="18" charset="0"/>
              </a:rPr>
              <a:t>  </a:t>
            </a:r>
            <a:r>
              <a:rPr lang="en-US" altLang="zh-CN" sz="3200" b="1" dirty="0">
                <a:solidFill>
                  <a:prstClr val="black"/>
                </a:solidFill>
                <a:latin typeface="Times New Roman" pitchFamily="18" charset="0"/>
                <a:ea typeface="黑体" pitchFamily="49" charset="-122"/>
                <a:cs typeface="Times New Roman" pitchFamily="18" charset="0"/>
              </a:rPr>
              <a:t>1</a:t>
            </a:r>
            <a:r>
              <a:rPr lang="zh-CN" altLang="en-US" sz="3200" b="1" dirty="0">
                <a:solidFill>
                  <a:prstClr val="black"/>
                </a:solidFill>
                <a:latin typeface="Times New Roman" pitchFamily="18" charset="0"/>
                <a:ea typeface="黑体" pitchFamily="49" charset="-122"/>
                <a:cs typeface="Times New Roman" pitchFamily="18" charset="0"/>
              </a:rPr>
              <a:t>．用科学计数法表示较大的数应注意以下两点：</a:t>
            </a:r>
          </a:p>
          <a:p>
            <a:pPr eaLnBrk="1" hangingPunct="1">
              <a:lnSpc>
                <a:spcPct val="150000"/>
              </a:lnSpc>
              <a:buFont typeface="Arial" panose="020B0604020202020204" pitchFamily="34" charset="0"/>
              <a:buNone/>
            </a:pPr>
            <a:r>
              <a:rPr lang="zh-CN" altLang="zh-CN" sz="3200" b="1" dirty="0">
                <a:solidFill>
                  <a:srgbClr val="FF0000"/>
                </a:solidFill>
                <a:latin typeface="Times New Roman" pitchFamily="18" charset="0"/>
                <a:ea typeface="黑体" pitchFamily="49" charset="-122"/>
                <a:cs typeface="Times New Roman" pitchFamily="18" charset="0"/>
              </a:rPr>
              <a:t>    </a:t>
            </a:r>
            <a:r>
              <a:rPr lang="en-US" altLang="zh-CN" sz="3200" b="1" dirty="0">
                <a:solidFill>
                  <a:srgbClr val="FF0000"/>
                </a:solidFill>
                <a:latin typeface="Times New Roman" pitchFamily="18" charset="0"/>
                <a:ea typeface="黑体" pitchFamily="49" charset="-122"/>
                <a:cs typeface="Times New Roman" pitchFamily="18" charset="0"/>
              </a:rPr>
              <a:t>  </a:t>
            </a:r>
            <a:r>
              <a:rPr lang="zh-CN" altLang="en-US"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a:t>
            </a:r>
            <a:r>
              <a:rPr lang="en-US" altLang="zh-CN"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1</a:t>
            </a:r>
            <a:r>
              <a:rPr lang="zh-CN" altLang="en-US"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a:t>
            </a:r>
            <a:r>
              <a:rPr lang="en-US"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1≤</a:t>
            </a:r>
            <a:r>
              <a:rPr lang="en-US" altLang="zh-CN" sz="3200" b="1" i="1" dirty="0">
                <a:solidFill>
                  <a:srgbClr val="FF0000"/>
                </a:solidFill>
                <a:latin typeface="Times New Roman" pitchFamily="18" charset="0"/>
                <a:ea typeface="黑体" pitchFamily="49" charset="-122"/>
                <a:cs typeface="Times New Roman" pitchFamily="18" charset="0"/>
                <a:sym typeface="Wingdings" panose="05000000000000000000" pitchFamily="2" charset="2"/>
              </a:rPr>
              <a:t>a</a:t>
            </a:r>
            <a:r>
              <a:rPr lang="zh-CN" altLang="en-US"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a:t>
            </a:r>
            <a:r>
              <a:rPr lang="en-US"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10</a:t>
            </a:r>
            <a:endParaRPr lang="zh-CN" altLang="en-US"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endParaRPr>
          </a:p>
          <a:p>
            <a:pPr eaLnBrk="1" hangingPunct="1">
              <a:lnSpc>
                <a:spcPct val="150000"/>
              </a:lnSpc>
              <a:buFont typeface="Arial" panose="020B0604020202020204" pitchFamily="34" charset="0"/>
              <a:buNone/>
            </a:pPr>
            <a:r>
              <a:rPr lang="zh-CN"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    </a:t>
            </a:r>
            <a:r>
              <a:rPr lang="en-US"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  </a:t>
            </a:r>
            <a:r>
              <a:rPr lang="zh-CN" altLang="en-US"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a:t>
            </a:r>
            <a:r>
              <a:rPr lang="en-US" altLang="zh-CN"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2</a:t>
            </a:r>
            <a:r>
              <a:rPr lang="zh-CN" altLang="en-US" sz="3200" b="1" dirty="0">
                <a:solidFill>
                  <a:prstClr val="black"/>
                </a:solidFill>
                <a:latin typeface="Times New Roman" pitchFamily="18" charset="0"/>
                <a:ea typeface="黑体" pitchFamily="49" charset="-122"/>
                <a:cs typeface="Times New Roman" pitchFamily="18" charset="0"/>
                <a:sym typeface="Wingdings" panose="05000000000000000000" pitchFamily="2" charset="2"/>
              </a:rPr>
              <a:t>）</a:t>
            </a:r>
            <a:r>
              <a:rPr lang="zh-CN"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当大数是大于</a:t>
            </a:r>
            <a:r>
              <a:rPr lang="en-US"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10</a:t>
            </a:r>
            <a:r>
              <a:rPr lang="zh-CN" altLang="en-US"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的整数时，</a:t>
            </a:r>
            <a:r>
              <a:rPr lang="en-US" altLang="zh-CN" sz="3200" b="1" i="1" dirty="0">
                <a:solidFill>
                  <a:srgbClr val="FF0000"/>
                </a:solidFill>
                <a:latin typeface="Times New Roman" pitchFamily="18" charset="0"/>
                <a:ea typeface="黑体" pitchFamily="49" charset="-122"/>
                <a:cs typeface="Times New Roman" pitchFamily="18" charset="0"/>
                <a:sym typeface="Wingdings" panose="05000000000000000000" pitchFamily="2" charset="2"/>
              </a:rPr>
              <a:t>n</a:t>
            </a:r>
            <a:r>
              <a:rPr lang="zh-CN" altLang="en-US"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为整数位减去</a:t>
            </a:r>
            <a:r>
              <a:rPr lang="en-US" altLang="zh-CN" sz="3200" b="1" dirty="0">
                <a:solidFill>
                  <a:srgbClr val="FF0000"/>
                </a:solidFill>
                <a:latin typeface="Times New Roman" pitchFamily="18" charset="0"/>
                <a:ea typeface="黑体" pitchFamily="49" charset="-122"/>
                <a:cs typeface="Times New Roman" pitchFamily="18" charset="0"/>
                <a:sym typeface="Wingdings" panose="05000000000000000000" pitchFamily="2" charset="2"/>
              </a:rPr>
              <a:t>1.</a:t>
            </a:r>
          </a:p>
        </p:txBody>
      </p:sp>
      <p:sp>
        <p:nvSpPr>
          <p:cNvPr id="12293" name="Text Box 5"/>
          <p:cNvSpPr txBox="1">
            <a:spLocks noChangeArrowheads="1"/>
          </p:cNvSpPr>
          <p:nvPr/>
        </p:nvSpPr>
        <p:spPr bwMode="auto">
          <a:xfrm>
            <a:off x="1164838" y="4132610"/>
            <a:ext cx="10792699" cy="76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FF0000"/>
                </a:solidFill>
                <a:latin typeface="Times New Roman" pitchFamily="18" charset="0"/>
                <a:ea typeface="黑体" pitchFamily="49" charset="-122"/>
                <a:cs typeface="Times New Roman" pitchFamily="18" charset="0"/>
              </a:rPr>
              <a:t> </a:t>
            </a:r>
            <a:r>
              <a:rPr lang="en-US" altLang="zh-CN" sz="3200" b="1" dirty="0">
                <a:solidFill>
                  <a:prstClr val="black"/>
                </a:solidFill>
                <a:latin typeface="Times New Roman" pitchFamily="18" charset="0"/>
                <a:ea typeface="黑体" pitchFamily="49" charset="-122"/>
                <a:cs typeface="Times New Roman" pitchFamily="18" charset="0"/>
              </a:rPr>
              <a:t> 2</a:t>
            </a:r>
            <a:r>
              <a:rPr lang="zh-CN" altLang="en-US" sz="3200" b="1" dirty="0">
                <a:solidFill>
                  <a:prstClr val="black"/>
                </a:solidFill>
                <a:latin typeface="Times New Roman" pitchFamily="18" charset="0"/>
                <a:ea typeface="黑体" pitchFamily="49" charset="-122"/>
                <a:cs typeface="Times New Roman" pitchFamily="18" charset="0"/>
              </a:rPr>
              <a:t>．灵活运用科学计数法，注意解题技巧，总结</a:t>
            </a:r>
            <a:r>
              <a:rPr lang="zh-CN" altLang="en-US" sz="3200" b="1" dirty="0" smtClean="0">
                <a:solidFill>
                  <a:prstClr val="black"/>
                </a:solidFill>
                <a:latin typeface="Times New Roman" pitchFamily="18" charset="0"/>
                <a:ea typeface="黑体" pitchFamily="49" charset="-122"/>
                <a:cs typeface="Times New Roman" pitchFamily="18" charset="0"/>
              </a:rPr>
              <a:t>解题规律</a:t>
            </a:r>
            <a:r>
              <a:rPr lang="en-US" altLang="zh-CN" sz="3200" b="1" dirty="0">
                <a:solidFill>
                  <a:prstClr val="black"/>
                </a:solidFill>
                <a:latin typeface="Times New Roman" pitchFamily="18" charset="0"/>
                <a:ea typeface="黑体" pitchFamily="49" charset="-122"/>
                <a:cs typeface="Times New Roman" pitchFamily="18" charset="0"/>
              </a:rPr>
              <a:t>.</a:t>
            </a:r>
          </a:p>
        </p:txBody>
      </p:sp>
    </p:spTree>
    <p:extLst>
      <p:ext uri="{BB962C8B-B14F-4D97-AF65-F5344CB8AC3E}">
        <p14:creationId xmlns:p14="http://schemas.microsoft.com/office/powerpoint/2010/main" val="26759406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292"/>
                                        </p:tgtEl>
                                        <p:attrNameLst>
                                          <p:attrName>style.visibility</p:attrName>
                                        </p:attrNameLst>
                                      </p:cBhvr>
                                      <p:to>
                                        <p:strVal val="visible"/>
                                      </p:to>
                                    </p:set>
                                    <p:anim calcmode="discrete" valueType="clr">
                                      <p:cBhvr override="childStyle">
                                        <p:cTn id="7" dur="80"/>
                                        <p:tgtEl>
                                          <p:spTgt spid="122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2"/>
                                        </p:tgtEl>
                                        <p:attrNameLst>
                                          <p:attrName>fillcolor</p:attrName>
                                        </p:attrNameLst>
                                      </p:cBhvr>
                                      <p:tavLst>
                                        <p:tav tm="0">
                                          <p:val>
                                            <p:clrVal>
                                              <a:schemeClr val="accent2"/>
                                            </p:clrVal>
                                          </p:val>
                                        </p:tav>
                                        <p:tav tm="50000">
                                          <p:val>
                                            <p:clrVal>
                                              <a:schemeClr val="hlink"/>
                                            </p:clrVal>
                                          </p:val>
                                        </p:tav>
                                      </p:tavLst>
                                    </p:anim>
                                    <p:set>
                                      <p:cBhvr>
                                        <p:cTn id="9" dur="80"/>
                                        <p:tgtEl>
                                          <p:spTgt spid="1229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12293"/>
                                        </p:tgtEl>
                                        <p:attrNameLst>
                                          <p:attrName>style.visibility</p:attrName>
                                        </p:attrNameLst>
                                      </p:cBhvr>
                                      <p:to>
                                        <p:strVal val="visible"/>
                                      </p:to>
                                    </p:set>
                                    <p:animEffect transition="in" filter="fade">
                                      <p:cBhvr>
                                        <p:cTn id="14" dur="400" decel="100000"/>
                                        <p:tgtEl>
                                          <p:spTgt spid="12293"/>
                                        </p:tgtEl>
                                      </p:cBhvr>
                                    </p:animEffect>
                                    <p:anim calcmode="lin" valueType="num">
                                      <p:cBhvr>
                                        <p:cTn id="15" dur="400" decel="100000" fill="hold"/>
                                        <p:tgtEl>
                                          <p:spTgt spid="12293"/>
                                        </p:tgtEl>
                                        <p:attrNameLst>
                                          <p:attrName>style.rotation</p:attrName>
                                        </p:attrNameLst>
                                      </p:cBhvr>
                                      <p:tavLst>
                                        <p:tav tm="0">
                                          <p:val>
                                            <p:fltVal val="-90"/>
                                          </p:val>
                                        </p:tav>
                                        <p:tav tm="100000">
                                          <p:val>
                                            <p:fltVal val="0"/>
                                          </p:val>
                                        </p:tav>
                                      </p:tavLst>
                                    </p:anim>
                                    <p:anim calcmode="lin" valueType="num">
                                      <p:cBhvr>
                                        <p:cTn id="16" dur="400" decel="100000" fill="hold"/>
                                        <p:tgtEl>
                                          <p:spTgt spid="12293"/>
                                        </p:tgtEl>
                                        <p:attrNameLst>
                                          <p:attrName>ppt_x</p:attrName>
                                        </p:attrNameLst>
                                      </p:cBhvr>
                                      <p:tavLst>
                                        <p:tav tm="0">
                                          <p:val>
                                            <p:strVal val="#ppt_x+0.4"/>
                                          </p:val>
                                        </p:tav>
                                        <p:tav tm="100000">
                                          <p:val>
                                            <p:strVal val="#ppt_x-0.05"/>
                                          </p:val>
                                        </p:tav>
                                      </p:tavLst>
                                    </p:anim>
                                    <p:anim calcmode="lin" valueType="num">
                                      <p:cBhvr>
                                        <p:cTn id="17" dur="400" decel="100000" fill="hold"/>
                                        <p:tgtEl>
                                          <p:spTgt spid="12293"/>
                                        </p:tgtEl>
                                        <p:attrNameLst>
                                          <p:attrName>ppt_y</p:attrName>
                                        </p:attrNameLst>
                                      </p:cBhvr>
                                      <p:tavLst>
                                        <p:tav tm="0">
                                          <p:val>
                                            <p:strVal val="#ppt_y-0.4"/>
                                          </p:val>
                                        </p:tav>
                                        <p:tav tm="100000">
                                          <p:val>
                                            <p:strVal val="#ppt_y+0.1"/>
                                          </p:val>
                                        </p:tav>
                                      </p:tavLst>
                                    </p:anim>
                                    <p:anim calcmode="lin" valueType="num">
                                      <p:cBhvr>
                                        <p:cTn id="18" dur="100" accel="100000" fill="hold">
                                          <p:stCondLst>
                                            <p:cond delay="400"/>
                                          </p:stCondLst>
                                        </p:cTn>
                                        <p:tgtEl>
                                          <p:spTgt spid="12293"/>
                                        </p:tgtEl>
                                        <p:attrNameLst>
                                          <p:attrName>ppt_x</p:attrName>
                                        </p:attrNameLst>
                                      </p:cBhvr>
                                      <p:tavLst>
                                        <p:tav tm="0">
                                          <p:val>
                                            <p:strVal val="#ppt_x-0.05"/>
                                          </p:val>
                                        </p:tav>
                                        <p:tav tm="100000">
                                          <p:val>
                                            <p:strVal val="#ppt_x"/>
                                          </p:val>
                                        </p:tav>
                                      </p:tavLst>
                                    </p:anim>
                                    <p:anim calcmode="lin" valueType="num">
                                      <p:cBhvr>
                                        <p:cTn id="19" dur="100" accel="100000" fill="hold">
                                          <p:stCondLst>
                                            <p:cond delay="400"/>
                                          </p:stCondLst>
                                        </p:cTn>
                                        <p:tgtEl>
                                          <p:spTgt spid="1229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44179" y="2584549"/>
            <a:ext cx="7981640" cy="824261"/>
          </a:xfrm>
          <a:prstGeom prst="rect">
            <a:avLst/>
          </a:prstGeom>
          <a:noFill/>
        </p:spPr>
        <p:txBody>
          <a:bodyPr wrap="square" lIns="121917" tIns="60958" rIns="121917" bIns="60958" rtlCol="0">
            <a:spAutoFit/>
          </a:bodyPr>
          <a:lstStyle/>
          <a:p>
            <a:pPr algn="ctr">
              <a:lnSpc>
                <a:spcPct val="150000"/>
              </a:lnSpc>
            </a:pPr>
            <a:r>
              <a:rPr lang="zh-CN" altLang="en-US" sz="3600" b="0" dirty="0" smtClean="0">
                <a:solidFill>
                  <a:prstClr val="white"/>
                </a:solidFill>
                <a:latin typeface="黑体" pitchFamily="49" charset="-122"/>
                <a:ea typeface="黑体" pitchFamily="49" charset="-122"/>
              </a:rPr>
              <a:t>完成课后练习题</a:t>
            </a:r>
            <a:r>
              <a:rPr lang="en-US" altLang="zh-CN" sz="3600" b="0" dirty="0" smtClean="0">
                <a:solidFill>
                  <a:prstClr val="white"/>
                </a:solidFill>
                <a:latin typeface="黑体" pitchFamily="49" charset="-122"/>
                <a:ea typeface="黑体" pitchFamily="49" charset="-122"/>
              </a:rPr>
              <a:t>.</a:t>
            </a:r>
            <a:endParaRPr lang="zh-CN" altLang="en-US" sz="3600" b="0" dirty="0">
              <a:solidFill>
                <a:prstClr val="white"/>
              </a:solidFill>
              <a:latin typeface="黑体" pitchFamily="49" charset="-122"/>
              <a:ea typeface="黑体" pitchFamily="49" charset="-122"/>
            </a:endParaRPr>
          </a:p>
        </p:txBody>
      </p:sp>
    </p:spTree>
    <p:extLst>
      <p:ext uri="{BB962C8B-B14F-4D97-AF65-F5344CB8AC3E}">
        <p14:creationId xmlns:p14="http://schemas.microsoft.com/office/powerpoint/2010/main" val="6407285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Text Box 6"/>
          <p:cNvSpPr txBox="1">
            <a:spLocks noChangeArrowheads="1"/>
          </p:cNvSpPr>
          <p:nvPr/>
        </p:nvSpPr>
        <p:spPr bwMode="auto">
          <a:xfrm>
            <a:off x="610672" y="1358564"/>
            <a:ext cx="7159751" cy="307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r>
              <a:rPr lang="en-US" altLang="zh-CN" sz="3200" b="1" dirty="0">
                <a:solidFill>
                  <a:prstClr val="black"/>
                </a:solidFill>
                <a:latin typeface="Times New Roman" pitchFamily="18" charset="0"/>
                <a:cs typeface="Times New Roman" pitchFamily="18" charset="0"/>
              </a:rPr>
              <a:t>    </a:t>
            </a:r>
            <a:r>
              <a:rPr lang="zh-CN" altLang="zh-CN" sz="3200" b="1" dirty="0">
                <a:solidFill>
                  <a:prstClr val="black"/>
                </a:solidFill>
                <a:latin typeface="Times New Roman" pitchFamily="18" charset="0"/>
                <a:ea typeface="楷体" panose="02010609060101010101" pitchFamily="49" charset="-122"/>
                <a:cs typeface="Times New Roman" pitchFamily="18" charset="0"/>
              </a:rPr>
              <a:t>生活中常常遇到比</a:t>
            </a:r>
            <a:r>
              <a:rPr lang="en-US" altLang="zh-CN" sz="3200" b="1" dirty="0">
                <a:solidFill>
                  <a:prstClr val="black"/>
                </a:solidFill>
                <a:latin typeface="Times New Roman" pitchFamily="18" charset="0"/>
                <a:ea typeface="楷体" panose="02010609060101010101" pitchFamily="49" charset="-122"/>
                <a:cs typeface="Times New Roman" pitchFamily="18" charset="0"/>
              </a:rPr>
              <a:t>100</a:t>
            </a:r>
            <a:r>
              <a:rPr lang="zh-CN" altLang="en-US" sz="3200" b="1" dirty="0">
                <a:solidFill>
                  <a:prstClr val="black"/>
                </a:solidFill>
                <a:latin typeface="Times New Roman" pitchFamily="18" charset="0"/>
                <a:ea typeface="楷体" panose="02010609060101010101" pitchFamily="49" charset="-122"/>
                <a:cs typeface="Times New Roman" pitchFamily="18" charset="0"/>
              </a:rPr>
              <a:t>万还大的数，如：太阳半径约为</a:t>
            </a:r>
            <a:r>
              <a:rPr lang="en-US" altLang="zh-CN" sz="3200" b="1" dirty="0">
                <a:solidFill>
                  <a:prstClr val="black"/>
                </a:solidFill>
                <a:latin typeface="Times New Roman" pitchFamily="18" charset="0"/>
                <a:ea typeface="楷体" panose="02010609060101010101" pitchFamily="49" charset="-122"/>
                <a:cs typeface="Times New Roman" pitchFamily="18" charset="0"/>
              </a:rPr>
              <a:t>696000000</a:t>
            </a:r>
            <a:r>
              <a:rPr lang="zh-CN" altLang="en-US" sz="3200" b="1" dirty="0">
                <a:solidFill>
                  <a:prstClr val="black"/>
                </a:solidFill>
                <a:latin typeface="Times New Roman" pitchFamily="18" charset="0"/>
                <a:ea typeface="楷体" panose="02010609060101010101" pitchFamily="49" charset="-122"/>
                <a:cs typeface="Times New Roman" pitchFamily="18" charset="0"/>
              </a:rPr>
              <a:t>米，光的速度约为</a:t>
            </a:r>
            <a:r>
              <a:rPr lang="en-US" altLang="zh-CN" sz="3200" b="1" dirty="0">
                <a:solidFill>
                  <a:prstClr val="black"/>
                </a:solidFill>
                <a:latin typeface="Times New Roman" pitchFamily="18" charset="0"/>
                <a:ea typeface="楷体" panose="02010609060101010101" pitchFamily="49" charset="-122"/>
                <a:cs typeface="Times New Roman" pitchFamily="18" charset="0"/>
              </a:rPr>
              <a:t>300000000</a:t>
            </a:r>
            <a:r>
              <a:rPr lang="zh-CN" altLang="en-US" sz="3200" b="1" dirty="0">
                <a:solidFill>
                  <a:prstClr val="black"/>
                </a:solidFill>
                <a:latin typeface="Times New Roman" pitchFamily="18" charset="0"/>
                <a:ea typeface="楷体" panose="02010609060101010101" pitchFamily="49" charset="-122"/>
                <a:cs typeface="Times New Roman" pitchFamily="18" charset="0"/>
              </a:rPr>
              <a:t>米</a:t>
            </a:r>
            <a:r>
              <a:rPr lang="en-US" altLang="zh-CN" sz="3200" b="1" dirty="0">
                <a:solidFill>
                  <a:prstClr val="black"/>
                </a:solidFill>
                <a:latin typeface="Times New Roman" pitchFamily="18" charset="0"/>
                <a:ea typeface="楷体" panose="02010609060101010101" pitchFamily="49" charset="-122"/>
                <a:cs typeface="Times New Roman" pitchFamily="18" charset="0"/>
              </a:rPr>
              <a:t>/</a:t>
            </a:r>
            <a:r>
              <a:rPr lang="zh-CN" altLang="en-US" sz="3200" b="1" dirty="0">
                <a:solidFill>
                  <a:prstClr val="black"/>
                </a:solidFill>
                <a:latin typeface="Times New Roman" pitchFamily="18" charset="0"/>
                <a:ea typeface="楷体" panose="02010609060101010101" pitchFamily="49" charset="-122"/>
                <a:cs typeface="Times New Roman" pitchFamily="18" charset="0"/>
              </a:rPr>
              <a:t>秒等等，这些大数书写起来非常不便，也容易写错。</a:t>
            </a:r>
          </a:p>
        </p:txBody>
      </p:sp>
      <p:sp>
        <p:nvSpPr>
          <p:cNvPr id="25607" name="Text Box 7"/>
          <p:cNvSpPr txBox="1">
            <a:spLocks noChangeArrowheads="1"/>
          </p:cNvSpPr>
          <p:nvPr/>
        </p:nvSpPr>
        <p:spPr bwMode="auto">
          <a:xfrm>
            <a:off x="522749" y="5315709"/>
            <a:ext cx="11849673" cy="696384"/>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700" b="1" dirty="0">
                <a:solidFill>
                  <a:srgbClr val="FF0000"/>
                </a:solidFill>
                <a:latin typeface="Times New Roman" pitchFamily="18" charset="0"/>
                <a:ea typeface="楷体" panose="02010609060101010101" pitchFamily="49" charset="-122"/>
                <a:cs typeface="Times New Roman" pitchFamily="18" charset="0"/>
              </a:rPr>
              <a:t>请同学们想一想，有使这些大数易写易读的方法吗？</a:t>
            </a:r>
          </a:p>
        </p:txBody>
      </p:sp>
      <p:pic>
        <p:nvPicPr>
          <p:cNvPr id="25608" name="Picture 8" descr="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2500" y="1814745"/>
            <a:ext cx="4114264" cy="2853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1666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5608"/>
                                        </p:tgtEl>
                                        <p:attrNameLst>
                                          <p:attrName>style.visibility</p:attrName>
                                        </p:attrNameLst>
                                      </p:cBhvr>
                                      <p:to>
                                        <p:strVal val="visible"/>
                                      </p:to>
                                    </p:set>
                                    <p:anim calcmode="lin" valueType="num">
                                      <p:cBhvr>
                                        <p:cTn id="7" dur="1000" fill="hold"/>
                                        <p:tgtEl>
                                          <p:spTgt spid="25608"/>
                                        </p:tgtEl>
                                        <p:attrNameLst>
                                          <p:attrName>ppt_w</p:attrName>
                                        </p:attrNameLst>
                                      </p:cBhvr>
                                      <p:tavLst>
                                        <p:tav tm="0">
                                          <p:val>
                                            <p:fltVal val="0"/>
                                          </p:val>
                                        </p:tav>
                                        <p:tav tm="100000">
                                          <p:val>
                                            <p:strVal val="#ppt_w"/>
                                          </p:val>
                                        </p:tav>
                                      </p:tavLst>
                                    </p:anim>
                                    <p:anim calcmode="lin" valueType="num">
                                      <p:cBhvr>
                                        <p:cTn id="8" dur="1000" fill="hold"/>
                                        <p:tgtEl>
                                          <p:spTgt spid="25608"/>
                                        </p:tgtEl>
                                        <p:attrNameLst>
                                          <p:attrName>ppt_h</p:attrName>
                                        </p:attrNameLst>
                                      </p:cBhvr>
                                      <p:tavLst>
                                        <p:tav tm="0">
                                          <p:val>
                                            <p:fltVal val="0"/>
                                          </p:val>
                                        </p:tav>
                                        <p:tav tm="100000">
                                          <p:val>
                                            <p:strVal val="#ppt_h"/>
                                          </p:val>
                                        </p:tav>
                                      </p:tavLst>
                                    </p:anim>
                                    <p:anim calcmode="lin" valueType="num">
                                      <p:cBhvr>
                                        <p:cTn id="9" dur="1000" fill="hold"/>
                                        <p:tgtEl>
                                          <p:spTgt spid="2560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Effect transition="in" filter="wipe(up)">
                                      <p:cBhvr>
                                        <p:cTn id="14" dur="500"/>
                                        <p:tgtEl>
                                          <p:spTgt spid="25606"/>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25607"/>
                                        </p:tgtEl>
                                        <p:attrNameLst>
                                          <p:attrName>style.visibility</p:attrName>
                                        </p:attrNameLst>
                                      </p:cBhvr>
                                      <p:to>
                                        <p:strVal val="visible"/>
                                      </p:to>
                                    </p:set>
                                    <p:anim calcmode="discrete" valueType="clr">
                                      <p:cBhvr override="childStyle">
                                        <p:cTn id="19" dur="80"/>
                                        <p:tgtEl>
                                          <p:spTgt spid="25607"/>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25607"/>
                                        </p:tgtEl>
                                        <p:attrNameLst>
                                          <p:attrName>fillcolor</p:attrName>
                                        </p:attrNameLst>
                                      </p:cBhvr>
                                      <p:tavLst>
                                        <p:tav tm="0">
                                          <p:val>
                                            <p:clrVal>
                                              <a:schemeClr val="accent2"/>
                                            </p:clrVal>
                                          </p:val>
                                        </p:tav>
                                        <p:tav tm="50000">
                                          <p:val>
                                            <p:clrVal>
                                              <a:schemeClr val="hlink"/>
                                            </p:clrVal>
                                          </p:val>
                                        </p:tav>
                                      </p:tavLst>
                                    </p:anim>
                                    <p:set>
                                      <p:cBhvr>
                                        <p:cTn id="21" dur="80"/>
                                        <p:tgtEl>
                                          <p:spTgt spid="2560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bldLvl="0" animBg="1"/>
      <p:bldP spid="25607"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8" name="组合 4"/>
          <p:cNvGrpSpPr/>
          <p:nvPr/>
        </p:nvGrpSpPr>
        <p:grpSpPr bwMode="auto">
          <a:xfrm>
            <a:off x="3919807" y="1378699"/>
            <a:ext cx="2110041" cy="541860"/>
            <a:chOff x="3485" y="1168"/>
            <a:chExt cx="2493" cy="639"/>
          </a:xfrm>
        </p:grpSpPr>
        <p:sp>
          <p:nvSpPr>
            <p:cNvPr id="6" name="圆角矩形 5"/>
            <p:cNvSpPr/>
            <p:nvPr/>
          </p:nvSpPr>
          <p:spPr>
            <a:xfrm>
              <a:off x="3485" y="1168"/>
              <a:ext cx="2493" cy="627"/>
            </a:xfrm>
            <a:prstGeom prst="round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sz="2100" dirty="0">
                <a:solidFill>
                  <a:prstClr val="black"/>
                </a:solidFill>
                <a:latin typeface="Times New Roman" pitchFamily="18" charset="0"/>
                <a:ea typeface="黑体" panose="02010609060101010101" pitchFamily="49" charset="-122"/>
                <a:cs typeface="Times New Roman" pitchFamily="18" charset="0"/>
              </a:endParaRPr>
            </a:p>
          </p:txBody>
        </p:sp>
        <p:sp>
          <p:nvSpPr>
            <p:cNvPr id="36875" name="矩形 1"/>
            <p:cNvSpPr>
              <a:spLocks noChangeArrowheads="1"/>
            </p:cNvSpPr>
            <p:nvPr/>
          </p:nvSpPr>
          <p:spPr bwMode="auto">
            <a:xfrm>
              <a:off x="3976" y="1234"/>
              <a:ext cx="1673"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buFont typeface="Arial" panose="020B0604020202020204" pitchFamily="34" charset="0"/>
                <a:buNone/>
              </a:pPr>
              <a:r>
                <a:rPr lang="zh-CN" altLang="en-US" sz="3200" dirty="0">
                  <a:solidFill>
                    <a:prstClr val="white"/>
                  </a:solidFill>
                  <a:latin typeface="Times New Roman" pitchFamily="18" charset="0"/>
                  <a:ea typeface="黑体" panose="02010609060101010101" pitchFamily="2" charset="-122"/>
                  <a:cs typeface="Times New Roman" pitchFamily="18" charset="0"/>
                </a:rPr>
                <a:t>知识点</a:t>
              </a:r>
              <a:endParaRPr lang="zh-CN" altLang="en-US" sz="3200" b="1" dirty="0">
                <a:solidFill>
                  <a:prstClr val="white"/>
                </a:solidFill>
                <a:latin typeface="Times New Roman" panose="02020603050405020304" pitchFamily="18" charset="0"/>
                <a:ea typeface="黑体" panose="02010609060101010101" pitchFamily="2" charset="-122"/>
                <a:cs typeface="Times New Roman" pitchFamily="18" charset="0"/>
              </a:endParaRPr>
            </a:p>
          </p:txBody>
        </p:sp>
      </p:grpSp>
      <p:sp>
        <p:nvSpPr>
          <p:cNvPr id="36869" name="文本框 6151"/>
          <p:cNvSpPr txBox="1">
            <a:spLocks noChangeArrowheads="1"/>
          </p:cNvSpPr>
          <p:nvPr/>
        </p:nvSpPr>
        <p:spPr bwMode="auto">
          <a:xfrm>
            <a:off x="6346053" y="1321145"/>
            <a:ext cx="2306056" cy="615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ea typeface="黑体" panose="02010609060101010101" pitchFamily="2" charset="-122"/>
                <a:cs typeface="Times New Roman" pitchFamily="18" charset="0"/>
                <a:sym typeface="宋体" panose="02010600030101010101" pitchFamily="2" charset="-122"/>
              </a:rPr>
              <a:t>科学记数法</a:t>
            </a:r>
          </a:p>
        </p:txBody>
      </p:sp>
      <p:sp>
        <p:nvSpPr>
          <p:cNvPr id="13" name="TextBox 3"/>
          <p:cNvSpPr txBox="1"/>
          <p:nvPr/>
        </p:nvSpPr>
        <p:spPr>
          <a:xfrm>
            <a:off x="2119632" y="2114766"/>
            <a:ext cx="9333285" cy="3508653"/>
          </a:xfrm>
          <a:prstGeom prst="rect">
            <a:avLst/>
          </a:prstGeom>
          <a:noFill/>
          <a:ln w="9525">
            <a:noFill/>
          </a:ln>
        </p:spPr>
        <p:txBody>
          <a:bodyPr wrap="square" lIns="121884" tIns="60943" rIns="121884" bIns="60943">
            <a:spAutoFit/>
          </a:bodyPr>
          <a:lstStyle/>
          <a:p>
            <a:pPr algn="just" eaLnBrk="1" hangingPunct="1">
              <a:lnSpc>
                <a:spcPts val="4353"/>
              </a:lnSpc>
              <a:defRPr/>
            </a:pPr>
            <a:r>
              <a:rPr lang="en-US" altLang="zh-CN" sz="3200" b="1" noProof="1">
                <a:latin typeface="Times New Roman" pitchFamily="18" charset="0"/>
                <a:ea typeface="宋体" panose="02010600030101010101" pitchFamily="2" charset="-122"/>
                <a:cs typeface="Times New Roman" pitchFamily="18" charset="0"/>
              </a:rPr>
              <a:t>         2003</a:t>
            </a:r>
            <a:r>
              <a:rPr lang="zh-CN" altLang="en-US" sz="3200" b="1" noProof="1">
                <a:latin typeface="Times New Roman" pitchFamily="18" charset="0"/>
                <a:ea typeface="宋体" panose="02010600030101010101" pitchFamily="2" charset="-122"/>
                <a:cs typeface="Times New Roman" pitchFamily="18" charset="0"/>
              </a:rPr>
              <a:t>年国际天文学联合会大会上，天文学家指出，整个可见宇宙空间大约有</a:t>
            </a:r>
            <a:r>
              <a:rPr lang="en-US" altLang="zh-CN" sz="3200" b="1" noProof="1">
                <a:latin typeface="Times New Roman" pitchFamily="18" charset="0"/>
                <a:ea typeface="宋体" panose="02010600030101010101" pitchFamily="2" charset="-122"/>
                <a:cs typeface="Times New Roman" pitchFamily="18" charset="0"/>
              </a:rPr>
              <a:t>700</a:t>
            </a:r>
            <a:r>
              <a:rPr lang="zh-CN" altLang="en-US" sz="3200" b="1" noProof="1">
                <a:latin typeface="Times New Roman" pitchFamily="18" charset="0"/>
                <a:ea typeface="宋体" panose="02010600030101010101" pitchFamily="2" charset="-122"/>
                <a:cs typeface="Times New Roman" pitchFamily="18" charset="0"/>
              </a:rPr>
              <a:t>万亿亿颗恒星，那这个数字是多少呢？它比地球上所有沙漠和海滩上的砂砾总和还要多，也就是在“</a:t>
            </a:r>
            <a:r>
              <a:rPr lang="en-US" altLang="zh-CN" sz="3200" b="1" noProof="1">
                <a:latin typeface="Times New Roman" pitchFamily="18" charset="0"/>
                <a:ea typeface="宋体" panose="02010600030101010101" pitchFamily="2" charset="-122"/>
                <a:cs typeface="Times New Roman" pitchFamily="18" charset="0"/>
              </a:rPr>
              <a:t>7</a:t>
            </a:r>
            <a:r>
              <a:rPr lang="zh-CN" altLang="en-US" sz="3200" b="1" noProof="1">
                <a:latin typeface="Times New Roman" pitchFamily="18" charset="0"/>
                <a:ea typeface="宋体" panose="02010600030101010101" pitchFamily="2" charset="-122"/>
                <a:cs typeface="Times New Roman" pitchFamily="18" charset="0"/>
              </a:rPr>
              <a:t>”后面加</a:t>
            </a:r>
            <a:r>
              <a:rPr lang="en-US" altLang="zh-CN" sz="3200" b="1" noProof="1">
                <a:latin typeface="Times New Roman" pitchFamily="18" charset="0"/>
                <a:ea typeface="宋体" panose="02010600030101010101" pitchFamily="2" charset="-122"/>
                <a:cs typeface="Times New Roman" pitchFamily="18" charset="0"/>
              </a:rPr>
              <a:t>22</a:t>
            </a:r>
            <a:r>
              <a:rPr lang="zh-CN" altLang="en-US" sz="3200" b="1" noProof="1">
                <a:latin typeface="Times New Roman" pitchFamily="18" charset="0"/>
                <a:ea typeface="宋体" panose="02010600030101010101" pitchFamily="2" charset="-122"/>
                <a:cs typeface="Times New Roman" pitchFamily="18" charset="0"/>
              </a:rPr>
              <a:t>个“</a:t>
            </a:r>
            <a:r>
              <a:rPr lang="en-US" altLang="zh-CN" sz="3200" b="1" noProof="1">
                <a:latin typeface="Times New Roman" pitchFamily="18" charset="0"/>
                <a:ea typeface="宋体" panose="02010600030101010101" pitchFamily="2" charset="-122"/>
                <a:cs typeface="Times New Roman" pitchFamily="18" charset="0"/>
              </a:rPr>
              <a:t>0</a:t>
            </a:r>
            <a:r>
              <a:rPr lang="zh-CN" altLang="en-US" sz="3200" b="1" noProof="1">
                <a:latin typeface="Times New Roman" pitchFamily="18" charset="0"/>
                <a:ea typeface="宋体" panose="02010600030101010101" pitchFamily="2" charset="-122"/>
                <a:cs typeface="Times New Roman" pitchFamily="18" charset="0"/>
              </a:rPr>
              <a:t>”，</a:t>
            </a:r>
          </a:p>
          <a:p>
            <a:pPr algn="just" eaLnBrk="1" hangingPunct="1">
              <a:lnSpc>
                <a:spcPts val="4353"/>
              </a:lnSpc>
              <a:defRPr/>
            </a:pPr>
            <a:r>
              <a:rPr lang="en-US" altLang="zh-CN" sz="3200" b="1" noProof="1">
                <a:latin typeface="Times New Roman" pitchFamily="18" charset="0"/>
                <a:ea typeface="宋体" panose="02010600030101010101" pitchFamily="2" charset="-122"/>
                <a:cs typeface="Times New Roman" pitchFamily="18" charset="0"/>
              </a:rPr>
              <a:t>       </a:t>
            </a:r>
            <a:r>
              <a:rPr lang="zh-CN" altLang="en-US" sz="3200" b="1" noProof="1">
                <a:latin typeface="Times New Roman" pitchFamily="18" charset="0"/>
                <a:ea typeface="宋体" panose="02010600030101010101" pitchFamily="2" charset="-122"/>
                <a:cs typeface="Times New Roman" pitchFamily="18" charset="0"/>
              </a:rPr>
              <a:t>即约为</a:t>
            </a:r>
            <a:r>
              <a:rPr lang="en-US" altLang="zh-CN" sz="3200" b="1" noProof="1">
                <a:solidFill>
                  <a:srgbClr val="0070C0"/>
                </a:solidFill>
                <a:latin typeface="Times New Roman" pitchFamily="18" charset="0"/>
                <a:ea typeface="宋体" panose="02010600030101010101" pitchFamily="2" charset="-122"/>
                <a:cs typeface="Times New Roman" pitchFamily="18" charset="0"/>
              </a:rPr>
              <a:t>70 000 000 000 000 000 000 000 </a:t>
            </a:r>
            <a:r>
              <a:rPr lang="zh-CN" altLang="en-US" sz="3200" b="1" noProof="1">
                <a:latin typeface="Times New Roman" pitchFamily="18" charset="0"/>
                <a:ea typeface="宋体" panose="02010600030101010101" pitchFamily="2" charset="-122"/>
                <a:cs typeface="Times New Roman" pitchFamily="18" charset="0"/>
              </a:rPr>
              <a:t>颗</a:t>
            </a:r>
            <a:r>
              <a:rPr lang="en-US" altLang="zh-CN" sz="3200" b="1" noProof="1">
                <a:latin typeface="Times New Roman" pitchFamily="18" charset="0"/>
                <a:ea typeface="宋体" panose="02010600030101010101" pitchFamily="2" charset="-122"/>
                <a:cs typeface="Times New Roman" pitchFamily="18" charset="0"/>
              </a:rPr>
              <a:t>.</a:t>
            </a:r>
            <a:endParaRPr lang="zh-CN" altLang="en-US" sz="3200" b="1" noProof="1">
              <a:latin typeface="Times New Roman" pitchFamily="18" charset="0"/>
              <a:ea typeface="宋体" panose="02010600030101010101" pitchFamily="2" charset="-122"/>
              <a:cs typeface="Times New Roman" pitchFamily="18" charset="0"/>
            </a:endParaRPr>
          </a:p>
        </p:txBody>
      </p:sp>
      <p:sp>
        <p:nvSpPr>
          <p:cNvPr id="14" name="TextBox 2"/>
          <p:cNvSpPr txBox="1">
            <a:spLocks noChangeArrowheads="1"/>
          </p:cNvSpPr>
          <p:nvPr/>
        </p:nvSpPr>
        <p:spPr bwMode="auto">
          <a:xfrm>
            <a:off x="1140611" y="1666605"/>
            <a:ext cx="603595"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ea typeface="黑体" panose="02010609060101010101" pitchFamily="49" charset="-122"/>
                <a:cs typeface="Times New Roman" pitchFamily="18" charset="0"/>
              </a:rPr>
              <a:t>天上的星星知多少？</a:t>
            </a:r>
          </a:p>
        </p:txBody>
      </p:sp>
    </p:spTree>
    <p:extLst>
      <p:ext uri="{BB962C8B-B14F-4D97-AF65-F5344CB8AC3E}">
        <p14:creationId xmlns:p14="http://schemas.microsoft.com/office/powerpoint/2010/main" val="1552296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 calcmode="lin" valueType="num">
                                      <p:cBhvr additive="base">
                                        <p:cTn id="7"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本框 8194"/>
          <p:cNvSpPr txBox="1">
            <a:spLocks noChangeArrowheads="1"/>
          </p:cNvSpPr>
          <p:nvPr/>
        </p:nvSpPr>
        <p:spPr bwMode="auto">
          <a:xfrm>
            <a:off x="1892725" y="5221169"/>
            <a:ext cx="9428523" cy="69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700" b="1" dirty="0">
                <a:solidFill>
                  <a:prstClr val="black"/>
                </a:solidFill>
                <a:latin typeface="Times New Roman"/>
                <a:ea typeface="黑体" panose="02010609060101010101" pitchFamily="49" charset="-122"/>
              </a:rPr>
              <a:t>目前宇宙的年龄为</a:t>
            </a:r>
            <a:r>
              <a:rPr lang="en-US" altLang="zh-CN" sz="3700" b="1" dirty="0">
                <a:solidFill>
                  <a:srgbClr val="FF0000"/>
                </a:solidFill>
                <a:latin typeface="Times New Roman"/>
                <a:ea typeface="黑体" panose="02010609060101010101" pitchFamily="49" charset="-122"/>
              </a:rPr>
              <a:t>13 820 000 000</a:t>
            </a:r>
            <a:r>
              <a:rPr lang="zh-CN" altLang="en-US" sz="3700" b="1" dirty="0">
                <a:solidFill>
                  <a:prstClr val="black"/>
                </a:solidFill>
                <a:latin typeface="Times New Roman"/>
                <a:ea typeface="黑体" panose="02010609060101010101" pitchFamily="49" charset="-122"/>
              </a:rPr>
              <a:t>年</a:t>
            </a:r>
            <a:r>
              <a:rPr lang="en-US" altLang="zh-CN" sz="3700" b="1" dirty="0">
                <a:solidFill>
                  <a:prstClr val="black"/>
                </a:solidFill>
                <a:latin typeface="Times New Roman"/>
                <a:ea typeface="黑体" panose="02010609060101010101" pitchFamily="49" charset="-122"/>
              </a:rPr>
              <a:t>.</a:t>
            </a:r>
            <a:endParaRPr lang="zh-CN" altLang="en-US" sz="3700" b="1" dirty="0">
              <a:solidFill>
                <a:prstClr val="black"/>
              </a:solidFill>
              <a:latin typeface="Times New Roman"/>
              <a:ea typeface="黑体" panose="02010609060101010101" pitchFamily="49" charset="-122"/>
            </a:endParaRPr>
          </a:p>
        </p:txBody>
      </p:sp>
      <p:pic>
        <p:nvPicPr>
          <p:cNvPr id="38915" name="图片 1" descr="宇宙的年龄"/>
          <p:cNvPicPr>
            <a:picLocks noChangeAspect="1" noChangeArrowheads="1"/>
          </p:cNvPicPr>
          <p:nvPr/>
        </p:nvPicPr>
        <p:blipFill>
          <a:blip r:embed="rId2">
            <a:extLst>
              <a:ext uri="{28A0092B-C50C-407E-A947-70E740481C1C}">
                <a14:useLocalDpi xmlns:a14="http://schemas.microsoft.com/office/drawing/2010/main" val="0"/>
              </a:ext>
            </a:extLst>
          </a:blip>
          <a:srcRect b="10455"/>
          <a:stretch>
            <a:fillRect/>
          </a:stretch>
        </p:blipFill>
        <p:spPr bwMode="auto">
          <a:xfrm>
            <a:off x="2346612" y="1349620"/>
            <a:ext cx="7384089" cy="3581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657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descr="ez49_01b_pic"/>
          <p:cNvPicPr>
            <a:picLocks noChangeAspect="1" noChangeArrowheads="1"/>
          </p:cNvPicPr>
          <p:nvPr/>
        </p:nvPicPr>
        <p:blipFill>
          <a:blip r:embed="rId2">
            <a:lum bright="-12000" contrast="42000"/>
            <a:extLst>
              <a:ext uri="{28A0092B-C50C-407E-A947-70E740481C1C}">
                <a14:useLocalDpi xmlns:a14="http://schemas.microsoft.com/office/drawing/2010/main" val="0"/>
              </a:ext>
            </a:extLst>
          </a:blip>
          <a:srcRect/>
          <a:stretch>
            <a:fillRect/>
          </a:stretch>
        </p:blipFill>
        <p:spPr bwMode="auto">
          <a:xfrm>
            <a:off x="7372663" y="1488860"/>
            <a:ext cx="4641221" cy="29647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16389" name="Text Box 5"/>
          <p:cNvSpPr txBox="1">
            <a:spLocks noChangeArrowheads="1"/>
          </p:cNvSpPr>
          <p:nvPr/>
        </p:nvSpPr>
        <p:spPr bwMode="auto">
          <a:xfrm>
            <a:off x="742009" y="1578289"/>
            <a:ext cx="6446950" cy="129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pPr>
            <a:r>
              <a:rPr lang="zh-CN" altLang="en-US" sz="3200" b="1" dirty="0">
                <a:solidFill>
                  <a:prstClr val="black"/>
                </a:solidFill>
                <a:latin typeface="Times New Roman" panose="02020603050405020304" pitchFamily="18" charset="0"/>
                <a:cs typeface="Times New Roman" pitchFamily="18" charset="0"/>
              </a:rPr>
              <a:t>大气中的水蒸气：</a:t>
            </a:r>
            <a:endParaRPr lang="en-US" altLang="zh-CN" sz="3200" b="1" dirty="0">
              <a:solidFill>
                <a:prstClr val="black"/>
              </a:solidFill>
              <a:latin typeface="Times New Roman" panose="02020603050405020304" pitchFamily="18" charset="0"/>
              <a:cs typeface="Times New Roman" pitchFamily="18" charset="0"/>
            </a:endParaRPr>
          </a:p>
          <a:p>
            <a:pPr eaLnBrk="1" hangingPunct="1">
              <a:lnSpc>
                <a:spcPct val="125000"/>
              </a:lnSpc>
              <a:spcBef>
                <a:spcPts val="0"/>
              </a:spcBef>
            </a:pPr>
            <a:r>
              <a:rPr lang="en-US" altLang="zh-CN" sz="3200" b="1" dirty="0">
                <a:solidFill>
                  <a:prstClr val="black"/>
                </a:solidFill>
                <a:latin typeface="Times New Roman" panose="02020603050405020304" pitchFamily="18" charset="0"/>
                <a:cs typeface="Times New Roman" pitchFamily="18" charset="0"/>
              </a:rPr>
              <a:t>13000km</a:t>
            </a:r>
            <a:r>
              <a:rPr lang="en-US" altLang="zh-CN" sz="3200" b="1" baseline="30000" dirty="0">
                <a:solidFill>
                  <a:prstClr val="black"/>
                </a:solidFill>
                <a:latin typeface="Times New Roman" panose="02020603050405020304" pitchFamily="18" charset="0"/>
                <a:cs typeface="Times New Roman" pitchFamily="18" charset="0"/>
              </a:rPr>
              <a:t>3</a:t>
            </a:r>
            <a:r>
              <a:rPr lang="en-US" altLang="zh-CN" sz="3200" b="1" dirty="0">
                <a:solidFill>
                  <a:prstClr val="black"/>
                </a:solidFill>
                <a:latin typeface="Times New Roman" panose="02020603050405020304" pitchFamily="18" charset="0"/>
                <a:cs typeface="Times New Roman" pitchFamily="18" charset="0"/>
              </a:rPr>
              <a:t>=</a:t>
            </a:r>
            <a:r>
              <a:rPr lang="en-US" altLang="zh-CN" sz="3200" b="1" dirty="0">
                <a:solidFill>
                  <a:srgbClr val="FF0000"/>
                </a:solidFill>
                <a:latin typeface="Times New Roman" panose="02020603050405020304" pitchFamily="18" charset="0"/>
                <a:cs typeface="Times New Roman" pitchFamily="18" charset="0"/>
              </a:rPr>
              <a:t>13000000000000</a:t>
            </a:r>
            <a:r>
              <a:rPr lang="en-US" altLang="zh-CN" sz="3200" b="1" dirty="0">
                <a:solidFill>
                  <a:prstClr val="black"/>
                </a:solidFill>
                <a:latin typeface="Times New Roman" panose="02020603050405020304" pitchFamily="18" charset="0"/>
                <a:cs typeface="Times New Roman" pitchFamily="18" charset="0"/>
              </a:rPr>
              <a:t>m</a:t>
            </a:r>
            <a:r>
              <a:rPr lang="en-US" altLang="zh-CN" sz="3200" b="1" baseline="30000" dirty="0">
                <a:solidFill>
                  <a:prstClr val="black"/>
                </a:solidFill>
                <a:latin typeface="Times New Roman" panose="02020603050405020304" pitchFamily="18" charset="0"/>
                <a:cs typeface="Times New Roman" pitchFamily="18" charset="0"/>
              </a:rPr>
              <a:t>3</a:t>
            </a:r>
            <a:endParaRPr lang="zh-CN" altLang="en-US" sz="3200" b="1" dirty="0">
              <a:solidFill>
                <a:prstClr val="black"/>
              </a:solidFill>
              <a:latin typeface="Times New Roman" panose="02020603050405020304" pitchFamily="18" charset="0"/>
              <a:cs typeface="Times New Roman" pitchFamily="18" charset="0"/>
            </a:endParaRPr>
          </a:p>
        </p:txBody>
      </p:sp>
      <p:sp>
        <p:nvSpPr>
          <p:cNvPr id="16390" name="Text Box 6"/>
          <p:cNvSpPr txBox="1">
            <a:spLocks noChangeArrowheads="1"/>
          </p:cNvSpPr>
          <p:nvPr/>
        </p:nvSpPr>
        <p:spPr bwMode="auto">
          <a:xfrm>
            <a:off x="840471" y="3028358"/>
            <a:ext cx="6771182" cy="129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pPr>
            <a:r>
              <a:rPr lang="zh-CN" altLang="en-US" sz="3200" b="1" dirty="0">
                <a:solidFill>
                  <a:prstClr val="black"/>
                </a:solidFill>
                <a:latin typeface="Times New Roman" panose="02020603050405020304" pitchFamily="18" charset="0"/>
                <a:cs typeface="Times New Roman" pitchFamily="18" charset="0"/>
              </a:rPr>
              <a:t>极地冰川中的水：</a:t>
            </a:r>
            <a:endParaRPr lang="en-US" altLang="zh-CN" sz="3200" b="1" dirty="0">
              <a:solidFill>
                <a:prstClr val="black"/>
              </a:solidFill>
              <a:latin typeface="Times New Roman" panose="02020603050405020304" pitchFamily="18" charset="0"/>
              <a:cs typeface="Times New Roman" pitchFamily="18" charset="0"/>
            </a:endParaRPr>
          </a:p>
          <a:p>
            <a:pPr eaLnBrk="1" hangingPunct="1">
              <a:lnSpc>
                <a:spcPct val="125000"/>
              </a:lnSpc>
              <a:spcBef>
                <a:spcPts val="0"/>
              </a:spcBef>
            </a:pPr>
            <a:r>
              <a:rPr lang="en-US" altLang="zh-CN" sz="3200" b="1" dirty="0">
                <a:solidFill>
                  <a:prstClr val="black"/>
                </a:solidFill>
                <a:latin typeface="Times New Roman" panose="02020603050405020304" pitchFamily="18" charset="0"/>
                <a:cs typeface="Times New Roman" pitchFamily="18" charset="0"/>
              </a:rPr>
              <a:t>29190000km</a:t>
            </a:r>
            <a:r>
              <a:rPr lang="en-US" altLang="zh-CN" sz="3200" b="1" baseline="30000" dirty="0">
                <a:solidFill>
                  <a:prstClr val="black"/>
                </a:solidFill>
                <a:latin typeface="Times New Roman" panose="02020603050405020304" pitchFamily="18" charset="0"/>
                <a:cs typeface="Times New Roman" pitchFamily="18" charset="0"/>
              </a:rPr>
              <a:t>3</a:t>
            </a:r>
            <a:r>
              <a:rPr lang="en-US" altLang="zh-CN" sz="3200" b="1" dirty="0">
                <a:solidFill>
                  <a:prstClr val="black"/>
                </a:solidFill>
                <a:latin typeface="Times New Roman" panose="02020603050405020304" pitchFamily="18" charset="0"/>
                <a:cs typeface="Times New Roman" pitchFamily="18" charset="0"/>
              </a:rPr>
              <a:t>=</a:t>
            </a:r>
            <a:r>
              <a:rPr lang="en-US" altLang="zh-CN" sz="3200" b="1" dirty="0">
                <a:solidFill>
                  <a:srgbClr val="FF0000"/>
                </a:solidFill>
                <a:latin typeface="Times New Roman" panose="02020603050405020304" pitchFamily="18" charset="0"/>
                <a:cs typeface="Times New Roman" pitchFamily="18" charset="0"/>
              </a:rPr>
              <a:t>29190000000000000</a:t>
            </a:r>
            <a:r>
              <a:rPr lang="en-US" altLang="zh-CN" sz="3200" b="1" dirty="0">
                <a:solidFill>
                  <a:prstClr val="black"/>
                </a:solidFill>
                <a:latin typeface="Times New Roman" panose="02020603050405020304" pitchFamily="18" charset="0"/>
                <a:cs typeface="Times New Roman" pitchFamily="18" charset="0"/>
              </a:rPr>
              <a:t>m</a:t>
            </a:r>
            <a:r>
              <a:rPr lang="en-US" altLang="zh-CN" sz="3200" b="1" baseline="30000" dirty="0">
                <a:solidFill>
                  <a:prstClr val="black"/>
                </a:solidFill>
                <a:latin typeface="Times New Roman" panose="02020603050405020304" pitchFamily="18" charset="0"/>
                <a:cs typeface="Times New Roman" pitchFamily="18" charset="0"/>
              </a:rPr>
              <a:t>3 </a:t>
            </a:r>
            <a:endParaRPr lang="zh-CN" altLang="en-US" sz="3200" b="1" dirty="0">
              <a:solidFill>
                <a:prstClr val="black"/>
              </a:solidFill>
              <a:latin typeface="Times New Roman" panose="02020603050405020304" pitchFamily="18" charset="0"/>
              <a:cs typeface="Times New Roman" pitchFamily="18" charset="0"/>
            </a:endParaRPr>
          </a:p>
        </p:txBody>
      </p:sp>
      <p:sp>
        <p:nvSpPr>
          <p:cNvPr id="16391" name="Text Box 7"/>
          <p:cNvSpPr txBox="1">
            <a:spLocks noChangeArrowheads="1"/>
          </p:cNvSpPr>
          <p:nvPr/>
        </p:nvSpPr>
        <p:spPr bwMode="auto">
          <a:xfrm>
            <a:off x="840471" y="4453607"/>
            <a:ext cx="6587478" cy="129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pPr>
            <a:r>
              <a:rPr lang="zh-CN" altLang="en-US" sz="3200" b="1" dirty="0">
                <a:solidFill>
                  <a:prstClr val="black"/>
                </a:solidFill>
                <a:latin typeface="Times New Roman" panose="02020603050405020304" pitchFamily="18" charset="0"/>
                <a:cs typeface="Times New Roman" pitchFamily="18" charset="0"/>
              </a:rPr>
              <a:t>地表水：</a:t>
            </a:r>
            <a:endParaRPr lang="en-US" altLang="zh-CN" sz="3200" b="1" dirty="0">
              <a:solidFill>
                <a:prstClr val="black"/>
              </a:solidFill>
              <a:latin typeface="Times New Roman" panose="02020603050405020304" pitchFamily="18" charset="0"/>
              <a:cs typeface="Times New Roman" pitchFamily="18" charset="0"/>
            </a:endParaRPr>
          </a:p>
          <a:p>
            <a:pPr eaLnBrk="1" hangingPunct="1">
              <a:lnSpc>
                <a:spcPct val="125000"/>
              </a:lnSpc>
              <a:spcBef>
                <a:spcPts val="0"/>
              </a:spcBef>
            </a:pPr>
            <a:r>
              <a:rPr lang="en-US" altLang="zh-CN" sz="3200" b="1" dirty="0">
                <a:solidFill>
                  <a:prstClr val="black"/>
                </a:solidFill>
                <a:latin typeface="Times New Roman" panose="02020603050405020304" pitchFamily="18" charset="0"/>
                <a:cs typeface="Times New Roman" pitchFamily="18" charset="0"/>
              </a:rPr>
              <a:t>230000km</a:t>
            </a:r>
            <a:r>
              <a:rPr lang="en-US" altLang="zh-CN" sz="3200" b="1" baseline="30000" dirty="0">
                <a:solidFill>
                  <a:prstClr val="black"/>
                </a:solidFill>
                <a:latin typeface="Times New Roman" panose="02020603050405020304" pitchFamily="18" charset="0"/>
                <a:cs typeface="Times New Roman" pitchFamily="18" charset="0"/>
              </a:rPr>
              <a:t>3</a:t>
            </a:r>
            <a:r>
              <a:rPr lang="en-US" altLang="zh-CN" sz="3200" b="1" dirty="0">
                <a:solidFill>
                  <a:prstClr val="black"/>
                </a:solidFill>
                <a:latin typeface="Times New Roman" panose="02020603050405020304" pitchFamily="18" charset="0"/>
                <a:cs typeface="Times New Roman" pitchFamily="18" charset="0"/>
              </a:rPr>
              <a:t>=</a:t>
            </a:r>
            <a:r>
              <a:rPr lang="en-US" altLang="zh-CN" sz="3200" b="1" dirty="0">
                <a:solidFill>
                  <a:srgbClr val="FF0000"/>
                </a:solidFill>
                <a:latin typeface="Times New Roman" panose="02020603050405020304" pitchFamily="18" charset="0"/>
                <a:cs typeface="Times New Roman" pitchFamily="18" charset="0"/>
              </a:rPr>
              <a:t>230000000000000</a:t>
            </a:r>
            <a:r>
              <a:rPr lang="en-US" altLang="zh-CN" sz="3200" b="1" dirty="0">
                <a:solidFill>
                  <a:prstClr val="black"/>
                </a:solidFill>
                <a:latin typeface="Times New Roman" panose="02020603050405020304" pitchFamily="18" charset="0"/>
                <a:cs typeface="Times New Roman" pitchFamily="18" charset="0"/>
              </a:rPr>
              <a:t>m</a:t>
            </a:r>
            <a:r>
              <a:rPr lang="en-US" altLang="zh-CN" sz="3200" b="1" baseline="30000" dirty="0">
                <a:solidFill>
                  <a:prstClr val="black"/>
                </a:solidFill>
                <a:latin typeface="Times New Roman" panose="02020603050405020304" pitchFamily="18" charset="0"/>
                <a:cs typeface="Times New Roman" pitchFamily="18" charset="0"/>
              </a:rPr>
              <a:t>3 </a:t>
            </a:r>
            <a:endParaRPr lang="zh-CN" altLang="en-US" sz="3200" b="1" dirty="0">
              <a:solidFill>
                <a:prstClr val="black"/>
              </a:solidFill>
              <a:latin typeface="Times New Roman" panose="02020603050405020304" pitchFamily="18" charset="0"/>
              <a:cs typeface="Times New Roman" pitchFamily="18" charset="0"/>
            </a:endParaRPr>
          </a:p>
        </p:txBody>
      </p:sp>
      <p:sp>
        <p:nvSpPr>
          <p:cNvPr id="39944" name="Text Box 11"/>
          <p:cNvSpPr txBox="1">
            <a:spLocks noChangeArrowheads="1"/>
          </p:cNvSpPr>
          <p:nvPr/>
        </p:nvSpPr>
        <p:spPr bwMode="auto">
          <a:xfrm>
            <a:off x="8031906" y="4837827"/>
            <a:ext cx="3322734" cy="1508071"/>
          </a:xfrm>
          <a:prstGeom prst="rect">
            <a:avLst/>
          </a:prstGeom>
          <a:solidFill>
            <a:schemeClr val="accent6">
              <a:lumMod val="40000"/>
              <a:lumOff val="60000"/>
            </a:schemeClr>
          </a:solidFill>
          <a:ln>
            <a:noFill/>
          </a:ln>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rgbClr val="FF0000"/>
                </a:solidFill>
                <a:latin typeface="Times New Roman" panose="02020603050405020304" pitchFamily="18" charset="0"/>
                <a:ea typeface="黑体" panose="02010609060101010101" pitchFamily="2" charset="-122"/>
                <a:cs typeface="Times New Roman" pitchFamily="18" charset="0"/>
              </a:rPr>
              <a:t>注：</a:t>
            </a:r>
            <a:r>
              <a:rPr lang="zh-CN" altLang="en-US" b="1" dirty="0">
                <a:solidFill>
                  <a:prstClr val="black"/>
                </a:solidFill>
                <a:latin typeface="Times New Roman" panose="02020603050405020304" pitchFamily="18" charset="0"/>
                <a:cs typeface="Times New Roman" pitchFamily="18" charset="0"/>
              </a:rPr>
              <a:t>一立方米的水的质量为一吨</a:t>
            </a:r>
            <a:r>
              <a:rPr lang="en-US" altLang="zh-CN" b="1" dirty="0" smtClean="0">
                <a:solidFill>
                  <a:prstClr val="black"/>
                </a:solidFill>
                <a:latin typeface="Times New Roman" panose="02020603050405020304" pitchFamily="18" charset="0"/>
                <a:cs typeface="Times New Roman" pitchFamily="18" charset="0"/>
              </a:rPr>
              <a:t>.</a:t>
            </a:r>
            <a:endParaRPr lang="en-US" altLang="zh-CN" b="1" dirty="0">
              <a:solidFill>
                <a:prstClr val="black"/>
              </a:solidFill>
              <a:latin typeface="Times New Roman" panose="02020603050405020304" pitchFamily="18" charset="0"/>
              <a:cs typeface="Times New Roman" pitchFamily="18" charset="0"/>
            </a:endParaRPr>
          </a:p>
          <a:p>
            <a:pPr eaLnBrk="1" hangingPunct="1">
              <a:buFont typeface="Arial" panose="020B0604020202020204" pitchFamily="34" charset="0"/>
              <a:buNone/>
            </a:pPr>
            <a:r>
              <a:rPr lang="en-US" altLang="zh-CN" b="1" dirty="0">
                <a:solidFill>
                  <a:prstClr val="black"/>
                </a:solidFill>
                <a:latin typeface="Times New Roman" panose="02020603050405020304" pitchFamily="18" charset="0"/>
                <a:cs typeface="Times New Roman" pitchFamily="18" charset="0"/>
              </a:rPr>
              <a:t>1km=1000m</a:t>
            </a:r>
          </a:p>
          <a:p>
            <a:pPr eaLnBrk="1" hangingPunct="1">
              <a:buFont typeface="Arial" panose="020B0604020202020204" pitchFamily="34" charset="0"/>
              <a:buNone/>
            </a:pPr>
            <a:r>
              <a:rPr lang="en-US" altLang="zh-CN" b="1" dirty="0">
                <a:solidFill>
                  <a:prstClr val="black"/>
                </a:solidFill>
                <a:latin typeface="Times New Roman" panose="02020603050405020304" pitchFamily="18" charset="0"/>
                <a:cs typeface="Times New Roman" pitchFamily="18" charset="0"/>
              </a:rPr>
              <a:t>1km</a:t>
            </a:r>
            <a:r>
              <a:rPr lang="en-US" altLang="zh-CN" b="1" baseline="30000" dirty="0">
                <a:solidFill>
                  <a:prstClr val="black"/>
                </a:solidFill>
                <a:latin typeface="Times New Roman" panose="02020603050405020304" pitchFamily="18" charset="0"/>
                <a:cs typeface="Times New Roman" pitchFamily="18" charset="0"/>
              </a:rPr>
              <a:t>2</a:t>
            </a:r>
            <a:r>
              <a:rPr lang="en-US" altLang="zh-CN" b="1" dirty="0">
                <a:solidFill>
                  <a:prstClr val="black"/>
                </a:solidFill>
                <a:latin typeface="Times New Roman" panose="02020603050405020304" pitchFamily="18" charset="0"/>
                <a:cs typeface="Times New Roman" pitchFamily="18" charset="0"/>
              </a:rPr>
              <a:t>=1000000m</a:t>
            </a:r>
            <a:r>
              <a:rPr lang="en-US" altLang="zh-CN" b="1" baseline="30000" dirty="0">
                <a:solidFill>
                  <a:prstClr val="black"/>
                </a:solidFill>
                <a:latin typeface="Times New Roman" panose="02020603050405020304" pitchFamily="18" charset="0"/>
                <a:cs typeface="Times New Roman" pitchFamily="18" charset="0"/>
              </a:rPr>
              <a:t>2</a:t>
            </a:r>
          </a:p>
          <a:p>
            <a:pPr eaLnBrk="1" hangingPunct="1">
              <a:buFont typeface="Arial" panose="020B0604020202020204" pitchFamily="34" charset="0"/>
              <a:buNone/>
            </a:pPr>
            <a:r>
              <a:rPr lang="en-US" altLang="zh-CN" b="1" dirty="0">
                <a:solidFill>
                  <a:prstClr val="black"/>
                </a:solidFill>
                <a:latin typeface="Times New Roman" panose="02020603050405020304" pitchFamily="18" charset="0"/>
                <a:cs typeface="Times New Roman" pitchFamily="18" charset="0"/>
              </a:rPr>
              <a:t>1km</a:t>
            </a:r>
            <a:r>
              <a:rPr lang="en-US" altLang="zh-CN" b="1" baseline="30000" dirty="0">
                <a:solidFill>
                  <a:prstClr val="black"/>
                </a:solidFill>
                <a:latin typeface="Times New Roman" panose="02020603050405020304" pitchFamily="18" charset="0"/>
                <a:cs typeface="Times New Roman" pitchFamily="18" charset="0"/>
              </a:rPr>
              <a:t>3</a:t>
            </a:r>
            <a:r>
              <a:rPr lang="en-US" altLang="zh-CN" b="1" dirty="0">
                <a:solidFill>
                  <a:prstClr val="black"/>
                </a:solidFill>
                <a:latin typeface="Times New Roman" panose="02020603050405020304" pitchFamily="18" charset="0"/>
                <a:cs typeface="Times New Roman" pitchFamily="18" charset="0"/>
              </a:rPr>
              <a:t>=1000000000m</a:t>
            </a:r>
            <a:r>
              <a:rPr lang="en-US" altLang="zh-CN" b="1" baseline="30000" dirty="0">
                <a:solidFill>
                  <a:prstClr val="black"/>
                </a:solidFill>
                <a:latin typeface="Times New Roman" panose="02020603050405020304" pitchFamily="18" charset="0"/>
                <a:cs typeface="Times New Roman" pitchFamily="18" charset="0"/>
              </a:rPr>
              <a:t>3</a:t>
            </a:r>
          </a:p>
        </p:txBody>
      </p:sp>
    </p:spTree>
    <p:extLst>
      <p:ext uri="{BB962C8B-B14F-4D97-AF65-F5344CB8AC3E}">
        <p14:creationId xmlns:p14="http://schemas.microsoft.com/office/powerpoint/2010/main" val="2949857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16389"/>
                                        </p:tgtEl>
                                        <p:attrNameLst>
                                          <p:attrName>style.visibility</p:attrName>
                                        </p:attrNameLst>
                                      </p:cBhvr>
                                      <p:to>
                                        <p:strVal val="visible"/>
                                      </p:to>
                                    </p:set>
                                    <p:animEffect transition="in" filter="fade">
                                      <p:cBhvr>
                                        <p:cTn id="7" dur="500"/>
                                        <p:tgtEl>
                                          <p:spTgt spid="16389"/>
                                        </p:tgtEl>
                                      </p:cBhvr>
                                    </p:animEffect>
                                    <p:anim calcmode="lin" valueType="num">
                                      <p:cBhvr>
                                        <p:cTn id="8" dur="500" fill="hold"/>
                                        <p:tgtEl>
                                          <p:spTgt spid="16389"/>
                                        </p:tgtEl>
                                        <p:attrNameLst>
                                          <p:attrName>ppt_w</p:attrName>
                                        </p:attrNameLst>
                                      </p:cBhvr>
                                      <p:tavLst>
                                        <p:tav tm="0" fmla="#ppt_w*sin(2.5*pi*$)">
                                          <p:val>
                                            <p:fltVal val="0"/>
                                          </p:val>
                                        </p:tav>
                                        <p:tav tm="100000">
                                          <p:val>
                                            <p:fltVal val="1"/>
                                          </p:val>
                                        </p:tav>
                                      </p:tavLst>
                                    </p:anim>
                                    <p:anim calcmode="lin" valueType="num">
                                      <p:cBhvr>
                                        <p:cTn id="9" dur="500" fill="hold"/>
                                        <p:tgtEl>
                                          <p:spTgt spid="1638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6390"/>
                                        </p:tgtEl>
                                        <p:attrNameLst>
                                          <p:attrName>style.visibility</p:attrName>
                                        </p:attrNameLst>
                                      </p:cBhvr>
                                      <p:to>
                                        <p:strVal val="visible"/>
                                      </p:to>
                                    </p:set>
                                    <p:anim calcmode="lin" valueType="num">
                                      <p:cBhvr additive="base">
                                        <p:cTn id="14" dur="500" fill="hold"/>
                                        <p:tgtEl>
                                          <p:spTgt spid="16390"/>
                                        </p:tgtEl>
                                        <p:attrNameLst>
                                          <p:attrName>ppt_x</p:attrName>
                                        </p:attrNameLst>
                                      </p:cBhvr>
                                      <p:tavLst>
                                        <p:tav tm="0">
                                          <p:val>
                                            <p:strVal val="#ppt_x"/>
                                          </p:val>
                                        </p:tav>
                                        <p:tav tm="100000">
                                          <p:val>
                                            <p:strVal val="#ppt_x"/>
                                          </p:val>
                                        </p:tav>
                                      </p:tavLst>
                                    </p:anim>
                                    <p:anim calcmode="lin" valueType="num">
                                      <p:cBhvr additive="base">
                                        <p:cTn id="15" dur="500" fill="hold"/>
                                        <p:tgtEl>
                                          <p:spTgt spid="1639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6391"/>
                                        </p:tgtEl>
                                        <p:attrNameLst>
                                          <p:attrName>style.visibility</p:attrName>
                                        </p:attrNameLst>
                                      </p:cBhvr>
                                      <p:to>
                                        <p:strVal val="visible"/>
                                      </p:to>
                                    </p:set>
                                    <p:anim calcmode="lin" valueType="num">
                                      <p:cBhvr additive="base">
                                        <p:cTn id="20" dur="500" fill="hold"/>
                                        <p:tgtEl>
                                          <p:spTgt spid="16391"/>
                                        </p:tgtEl>
                                        <p:attrNameLst>
                                          <p:attrName>ppt_x</p:attrName>
                                        </p:attrNameLst>
                                      </p:cBhvr>
                                      <p:tavLst>
                                        <p:tav tm="0">
                                          <p:val>
                                            <p:strVal val="#ppt_x"/>
                                          </p:val>
                                        </p:tav>
                                        <p:tav tm="100000">
                                          <p:val>
                                            <p:strVal val="#ppt_x"/>
                                          </p:val>
                                        </p:tav>
                                      </p:tavLst>
                                    </p:anim>
                                    <p:anim calcmode="lin" valueType="num">
                                      <p:cBhvr additive="base">
                                        <p:cTn id="21"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P spid="16390" grpId="0"/>
      <p:bldP spid="163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Text Box 8"/>
          <p:cNvSpPr txBox="1">
            <a:spLocks noChangeArrowheads="1"/>
          </p:cNvSpPr>
          <p:nvPr/>
        </p:nvSpPr>
        <p:spPr bwMode="auto">
          <a:xfrm>
            <a:off x="1093184" y="1937144"/>
            <a:ext cx="6755521" cy="129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pPr>
            <a:r>
              <a:rPr lang="zh-CN" altLang="en-US" sz="3200" b="1" dirty="0">
                <a:solidFill>
                  <a:prstClr val="black"/>
                </a:solidFill>
                <a:latin typeface="Times New Roman" panose="02020603050405020304" pitchFamily="18" charset="0"/>
                <a:cs typeface="Times New Roman" pitchFamily="18" charset="0"/>
              </a:rPr>
              <a:t>地下水：</a:t>
            </a:r>
            <a:endParaRPr lang="en-US" altLang="zh-CN" sz="3200" b="1" dirty="0">
              <a:solidFill>
                <a:prstClr val="black"/>
              </a:solidFill>
              <a:latin typeface="Times New Roman" panose="02020603050405020304" pitchFamily="18" charset="0"/>
              <a:cs typeface="Times New Roman" pitchFamily="18" charset="0"/>
            </a:endParaRPr>
          </a:p>
          <a:p>
            <a:pPr eaLnBrk="1" hangingPunct="1">
              <a:lnSpc>
                <a:spcPct val="125000"/>
              </a:lnSpc>
              <a:spcBef>
                <a:spcPts val="0"/>
              </a:spcBef>
            </a:pPr>
            <a:r>
              <a:rPr lang="en-US" altLang="zh-CN" sz="3200" b="1" dirty="0">
                <a:solidFill>
                  <a:prstClr val="black"/>
                </a:solidFill>
                <a:latin typeface="Times New Roman" panose="02020603050405020304" pitchFamily="18" charset="0"/>
                <a:cs typeface="Times New Roman" pitchFamily="18" charset="0"/>
              </a:rPr>
              <a:t>8595000km</a:t>
            </a:r>
            <a:r>
              <a:rPr lang="en-US" altLang="zh-CN" sz="3200" b="1" baseline="30000" dirty="0">
                <a:solidFill>
                  <a:prstClr val="black"/>
                </a:solidFill>
                <a:latin typeface="Times New Roman" panose="02020603050405020304" pitchFamily="18" charset="0"/>
                <a:cs typeface="Times New Roman" pitchFamily="18" charset="0"/>
              </a:rPr>
              <a:t>3</a:t>
            </a:r>
            <a:r>
              <a:rPr lang="en-US" altLang="zh-CN" sz="3200" b="1" dirty="0">
                <a:solidFill>
                  <a:prstClr val="black"/>
                </a:solidFill>
                <a:latin typeface="Times New Roman" panose="02020603050405020304" pitchFamily="18" charset="0"/>
                <a:cs typeface="Times New Roman" pitchFamily="18" charset="0"/>
              </a:rPr>
              <a:t>=</a:t>
            </a:r>
            <a:r>
              <a:rPr lang="en-US" altLang="zh-CN" sz="3200" b="1" dirty="0">
                <a:solidFill>
                  <a:srgbClr val="FF0000"/>
                </a:solidFill>
                <a:latin typeface="Times New Roman" panose="02020603050405020304" pitchFamily="18" charset="0"/>
                <a:cs typeface="Times New Roman" pitchFamily="18" charset="0"/>
              </a:rPr>
              <a:t>8595000000000000</a:t>
            </a:r>
            <a:r>
              <a:rPr lang="en-US" altLang="zh-CN" sz="3200" b="1" dirty="0">
                <a:solidFill>
                  <a:prstClr val="black"/>
                </a:solidFill>
                <a:latin typeface="Times New Roman" panose="02020603050405020304" pitchFamily="18" charset="0"/>
                <a:cs typeface="Times New Roman" pitchFamily="18" charset="0"/>
              </a:rPr>
              <a:t>m</a:t>
            </a:r>
            <a:r>
              <a:rPr lang="en-US" altLang="zh-CN" sz="3200" b="1" baseline="30000" dirty="0">
                <a:solidFill>
                  <a:prstClr val="black"/>
                </a:solidFill>
                <a:latin typeface="Times New Roman" panose="02020603050405020304" pitchFamily="18" charset="0"/>
                <a:cs typeface="Times New Roman" pitchFamily="18" charset="0"/>
              </a:rPr>
              <a:t>3 </a:t>
            </a:r>
            <a:endParaRPr lang="zh-CN" altLang="en-US" sz="3200" b="1" dirty="0">
              <a:solidFill>
                <a:prstClr val="black"/>
              </a:solidFill>
              <a:latin typeface="Times New Roman" panose="02020603050405020304" pitchFamily="18" charset="0"/>
              <a:cs typeface="Times New Roman" pitchFamily="18" charset="0"/>
            </a:endParaRPr>
          </a:p>
        </p:txBody>
      </p:sp>
      <p:sp>
        <p:nvSpPr>
          <p:cNvPr id="16394" name="Text Box 10"/>
          <p:cNvSpPr txBox="1">
            <a:spLocks noChangeArrowheads="1"/>
          </p:cNvSpPr>
          <p:nvPr/>
        </p:nvSpPr>
        <p:spPr bwMode="auto">
          <a:xfrm>
            <a:off x="1093184" y="3395622"/>
            <a:ext cx="8380909" cy="129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ts val="0"/>
              </a:spcBef>
            </a:pPr>
            <a:r>
              <a:rPr lang="zh-CN" altLang="en-US" sz="3200" b="1" dirty="0">
                <a:solidFill>
                  <a:prstClr val="black"/>
                </a:solidFill>
                <a:latin typeface="Times New Roman" panose="02020603050405020304" pitchFamily="18" charset="0"/>
                <a:cs typeface="Times New Roman" pitchFamily="18" charset="0"/>
              </a:rPr>
              <a:t>海水：</a:t>
            </a:r>
            <a:r>
              <a:rPr lang="en-US" altLang="zh-CN" sz="3200" b="1" dirty="0">
                <a:solidFill>
                  <a:prstClr val="black"/>
                </a:solidFill>
                <a:latin typeface="Times New Roman" panose="02020603050405020304" pitchFamily="18" charset="0"/>
                <a:cs typeface="Times New Roman" pitchFamily="18" charset="0"/>
              </a:rPr>
              <a:t>1321890000km</a:t>
            </a:r>
            <a:r>
              <a:rPr lang="en-US" altLang="zh-CN" sz="3200" b="1" baseline="30000" dirty="0">
                <a:solidFill>
                  <a:prstClr val="black"/>
                </a:solidFill>
                <a:latin typeface="Times New Roman" panose="02020603050405020304" pitchFamily="18" charset="0"/>
                <a:cs typeface="Times New Roman" pitchFamily="18" charset="0"/>
              </a:rPr>
              <a:t>3</a:t>
            </a:r>
            <a:r>
              <a:rPr lang="en-US" altLang="zh-CN" sz="3200" b="1" dirty="0">
                <a:solidFill>
                  <a:prstClr val="black"/>
                </a:solidFill>
                <a:latin typeface="Times New Roman" panose="02020603050405020304" pitchFamily="18" charset="0"/>
                <a:cs typeface="Times New Roman" pitchFamily="18" charset="0"/>
              </a:rPr>
              <a:t>=</a:t>
            </a:r>
            <a:r>
              <a:rPr lang="en-US" altLang="zh-CN" sz="3200" b="1" dirty="0">
                <a:solidFill>
                  <a:srgbClr val="FF0000"/>
                </a:solidFill>
                <a:latin typeface="Times New Roman" panose="02020603050405020304" pitchFamily="18" charset="0"/>
                <a:cs typeface="Times New Roman" pitchFamily="18" charset="0"/>
              </a:rPr>
              <a:t>1321890000000000000</a:t>
            </a:r>
            <a:r>
              <a:rPr lang="en-US" altLang="zh-CN" sz="3200" b="1" dirty="0">
                <a:solidFill>
                  <a:prstClr val="black"/>
                </a:solidFill>
                <a:latin typeface="Times New Roman" panose="02020603050405020304" pitchFamily="18" charset="0"/>
                <a:cs typeface="Times New Roman" pitchFamily="18" charset="0"/>
              </a:rPr>
              <a:t>m</a:t>
            </a:r>
            <a:r>
              <a:rPr lang="en-US" altLang="zh-CN" sz="3200" b="1" baseline="30000" dirty="0">
                <a:solidFill>
                  <a:prstClr val="black"/>
                </a:solidFill>
                <a:latin typeface="Times New Roman" panose="02020603050405020304" pitchFamily="18" charset="0"/>
                <a:cs typeface="Times New Roman" pitchFamily="18" charset="0"/>
              </a:rPr>
              <a:t>3 </a:t>
            </a:r>
            <a:endParaRPr lang="zh-CN" altLang="en-US" sz="3200" b="1" dirty="0">
              <a:solidFill>
                <a:prstClr val="black"/>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3803511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noChangeArrowheads="1"/>
          </p:cNvSpPr>
          <p:nvPr>
            <p:ph type="title" idx="4294967295"/>
          </p:nvPr>
        </p:nvSpPr>
        <p:spPr bwMode="auto">
          <a:xfrm>
            <a:off x="1826603" y="2138443"/>
            <a:ext cx="9850438" cy="2271713"/>
          </a:xfrm>
          <a:prstGeom prst="rect">
            <a:avLst/>
          </a:prstGeo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14" tIns="45706" rIns="91414" bIns="45706" numCol="1" anchor="ctr" anchorCtr="0" compatLnSpc="1"/>
          <a:lstStyle/>
          <a:p>
            <a:pPr algn="l">
              <a:lnSpc>
                <a:spcPct val="150000"/>
              </a:lnSpc>
            </a:pPr>
            <a:r>
              <a:rPr lang="en-US" altLang="zh-CN" sz="3200" b="1" dirty="0" smtClean="0">
                <a:latin typeface="Times New Roman" pitchFamily="18" charset="0"/>
                <a:ea typeface="宋体" panose="02010600030101010101" pitchFamily="2" charset="-122"/>
                <a:cs typeface="Times New Roman" pitchFamily="18" charset="0"/>
              </a:rPr>
              <a:t>1. </a:t>
            </a:r>
            <a:r>
              <a:rPr lang="zh-CN" altLang="en-US" sz="3200" b="1" dirty="0">
                <a:latin typeface="Times New Roman" pitchFamily="18" charset="0"/>
                <a:ea typeface="宋体" panose="02010600030101010101" pitchFamily="2" charset="-122"/>
                <a:cs typeface="Times New Roman" pitchFamily="18" charset="0"/>
              </a:rPr>
              <a:t>光的速度约为</a:t>
            </a:r>
            <a:r>
              <a:rPr lang="en-US" altLang="zh-CN" sz="3200" b="1" dirty="0">
                <a:solidFill>
                  <a:srgbClr val="FF0000"/>
                </a:solidFill>
                <a:latin typeface="Times New Roman" pitchFamily="18" charset="0"/>
                <a:ea typeface="宋体" panose="02010600030101010101" pitchFamily="2" charset="-122"/>
                <a:cs typeface="Times New Roman" pitchFamily="18" charset="0"/>
              </a:rPr>
              <a:t>300000000</a:t>
            </a:r>
            <a:r>
              <a:rPr lang="zh-CN" altLang="en-US" sz="3200" b="1" dirty="0">
                <a:latin typeface="Times New Roman" pitchFamily="18" charset="0"/>
                <a:ea typeface="宋体" panose="02010600030101010101" pitchFamily="2" charset="-122"/>
                <a:cs typeface="Times New Roman" pitchFamily="18" charset="0"/>
              </a:rPr>
              <a:t>米</a:t>
            </a:r>
            <a:r>
              <a:rPr lang="en-US" altLang="zh-CN" sz="3200" b="1" dirty="0">
                <a:latin typeface="Times New Roman" pitchFamily="18" charset="0"/>
                <a:ea typeface="宋体" panose="02010600030101010101" pitchFamily="2" charset="-122"/>
                <a:cs typeface="Times New Roman" pitchFamily="18" charset="0"/>
              </a:rPr>
              <a:t>/</a:t>
            </a:r>
            <a:r>
              <a:rPr lang="zh-CN" altLang="en-US" sz="3200" b="1" dirty="0">
                <a:latin typeface="Times New Roman" pitchFamily="18" charset="0"/>
                <a:ea typeface="宋体" panose="02010600030101010101" pitchFamily="2" charset="-122"/>
                <a:cs typeface="Times New Roman" pitchFamily="18" charset="0"/>
              </a:rPr>
              <a:t>秒</a:t>
            </a:r>
            <a:r>
              <a:rPr lang="en-US" altLang="zh-CN" sz="3200" b="1" dirty="0">
                <a:latin typeface="Times New Roman" pitchFamily="18" charset="0"/>
                <a:ea typeface="宋体" panose="02010600030101010101" pitchFamily="2" charset="-122"/>
                <a:cs typeface="Times New Roman" pitchFamily="18" charset="0"/>
              </a:rPr>
              <a:t>.</a:t>
            </a:r>
            <a:r>
              <a:rPr lang="zh-CN" altLang="en-US" sz="3200" b="1" dirty="0">
                <a:latin typeface="Times New Roman" pitchFamily="18" charset="0"/>
                <a:ea typeface="宋体" panose="02010600030101010101" pitchFamily="2" charset="-122"/>
                <a:cs typeface="Times New Roman" pitchFamily="18" charset="0"/>
              </a:rPr>
              <a:t/>
            </a:r>
            <a:br>
              <a:rPr lang="zh-CN" altLang="en-US" sz="3200" b="1" dirty="0">
                <a:latin typeface="Times New Roman" pitchFamily="18" charset="0"/>
                <a:ea typeface="宋体" panose="02010600030101010101" pitchFamily="2" charset="-122"/>
                <a:cs typeface="Times New Roman" pitchFamily="18" charset="0"/>
              </a:rPr>
            </a:br>
            <a:r>
              <a:rPr lang="en-US" altLang="zh-CN" sz="3200" b="1" dirty="0" smtClean="0">
                <a:latin typeface="Times New Roman" pitchFamily="18" charset="0"/>
                <a:ea typeface="宋体" panose="02010600030101010101" pitchFamily="2" charset="-122"/>
                <a:cs typeface="Times New Roman" pitchFamily="18" charset="0"/>
              </a:rPr>
              <a:t>2. </a:t>
            </a:r>
            <a:r>
              <a:rPr lang="zh-CN" altLang="en-US" sz="3200" b="1" dirty="0">
                <a:latin typeface="Times New Roman" pitchFamily="18" charset="0"/>
                <a:ea typeface="宋体" panose="02010600030101010101" pitchFamily="2" charset="-122"/>
                <a:cs typeface="Times New Roman" pitchFamily="18" charset="0"/>
              </a:rPr>
              <a:t>地球上煤的储量估计</a:t>
            </a:r>
            <a:r>
              <a:rPr lang="en-US" altLang="zh-CN" sz="3200" b="1" dirty="0">
                <a:solidFill>
                  <a:srgbClr val="FF0000"/>
                </a:solidFill>
                <a:latin typeface="Times New Roman" pitchFamily="18" charset="0"/>
                <a:ea typeface="宋体" panose="02010600030101010101" pitchFamily="2" charset="-122"/>
                <a:cs typeface="Times New Roman" pitchFamily="18" charset="0"/>
              </a:rPr>
              <a:t>15</a:t>
            </a:r>
            <a:r>
              <a:rPr lang="zh-CN" altLang="en-US" sz="3200" b="1" dirty="0">
                <a:solidFill>
                  <a:srgbClr val="FF0000"/>
                </a:solidFill>
                <a:latin typeface="Times New Roman" pitchFamily="18" charset="0"/>
                <a:ea typeface="宋体" panose="02010600030101010101" pitchFamily="2" charset="-122"/>
                <a:cs typeface="Times New Roman" pitchFamily="18" charset="0"/>
              </a:rPr>
              <a:t>万亿</a:t>
            </a:r>
            <a:r>
              <a:rPr lang="zh-CN" altLang="en-US" sz="3200" b="1" dirty="0">
                <a:latin typeface="Times New Roman" pitchFamily="18" charset="0"/>
                <a:ea typeface="宋体" panose="02010600030101010101" pitchFamily="2" charset="-122"/>
                <a:cs typeface="Times New Roman" pitchFamily="18" charset="0"/>
              </a:rPr>
              <a:t>吨以上</a:t>
            </a:r>
            <a:r>
              <a:rPr lang="en-US" altLang="zh-CN" sz="3200" b="1" dirty="0">
                <a:latin typeface="Times New Roman" pitchFamily="18" charset="0"/>
                <a:ea typeface="宋体" panose="02010600030101010101" pitchFamily="2" charset="-122"/>
                <a:cs typeface="Times New Roman" pitchFamily="18" charset="0"/>
              </a:rPr>
              <a:t>.</a:t>
            </a:r>
            <a:endParaRPr lang="zh-CN" altLang="en-US" sz="3200" b="1" dirty="0">
              <a:latin typeface="Times New Roman" pitchFamily="18" charset="0"/>
              <a:ea typeface="宋体" panose="02010600030101010101" pitchFamily="2" charset="-122"/>
              <a:cs typeface="Times New Roman" pitchFamily="18" charset="0"/>
            </a:endParaRPr>
          </a:p>
        </p:txBody>
      </p:sp>
      <p:sp>
        <p:nvSpPr>
          <p:cNvPr id="5" name="文本框 4"/>
          <p:cNvSpPr txBox="1">
            <a:spLocks noChangeArrowheads="1"/>
          </p:cNvSpPr>
          <p:nvPr/>
        </p:nvSpPr>
        <p:spPr bwMode="auto">
          <a:xfrm>
            <a:off x="1677134" y="1356246"/>
            <a:ext cx="872440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prstClr val="black"/>
                </a:solidFill>
                <a:latin typeface="Times New Roman" pitchFamily="18" charset="0"/>
                <a:cs typeface="Times New Roman" pitchFamily="18" charset="0"/>
              </a:rPr>
              <a:t>在生活中我们还会遇到一些比较大的数</a:t>
            </a:r>
            <a:r>
              <a:rPr lang="en-US" altLang="zh-CN" sz="3200" b="1" dirty="0">
                <a:solidFill>
                  <a:prstClr val="black"/>
                </a:solidFill>
                <a:latin typeface="Times New Roman" pitchFamily="18" charset="0"/>
                <a:cs typeface="Times New Roman" pitchFamily="18" charset="0"/>
              </a:rPr>
              <a:t>.  </a:t>
            </a:r>
            <a:r>
              <a:rPr lang="zh-CN" altLang="en-US" sz="3200" b="1" dirty="0">
                <a:solidFill>
                  <a:prstClr val="black"/>
                </a:solidFill>
                <a:latin typeface="Times New Roman" pitchFamily="18" charset="0"/>
                <a:cs typeface="Times New Roman" pitchFamily="18" charset="0"/>
              </a:rPr>
              <a:t>例如：</a:t>
            </a:r>
          </a:p>
        </p:txBody>
      </p:sp>
      <p:sp>
        <p:nvSpPr>
          <p:cNvPr id="6" name="文本框 5"/>
          <p:cNvSpPr txBox="1">
            <a:spLocks noChangeArrowheads="1"/>
          </p:cNvSpPr>
          <p:nvPr/>
        </p:nvSpPr>
        <p:spPr bwMode="auto">
          <a:xfrm>
            <a:off x="1113188" y="4529004"/>
            <a:ext cx="10565023" cy="1506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3200" b="1" dirty="0">
                <a:solidFill>
                  <a:srgbClr val="0000FF"/>
                </a:solidFill>
                <a:latin typeface="Times New Roman" pitchFamily="18" charset="0"/>
                <a:ea typeface="楷体" panose="02010609060101010101" pitchFamily="49" charset="-122"/>
                <a:cs typeface="Times New Roman" pitchFamily="18" charset="0"/>
              </a:rPr>
              <a:t>    </a:t>
            </a:r>
            <a:r>
              <a:rPr lang="zh-CN" altLang="en-US" sz="3200" b="1" dirty="0">
                <a:solidFill>
                  <a:srgbClr val="C00000"/>
                </a:solidFill>
                <a:latin typeface="Times New Roman" pitchFamily="18" charset="0"/>
                <a:ea typeface="楷体" panose="02010609060101010101" pitchFamily="49" charset="-122"/>
                <a:cs typeface="Times New Roman" pitchFamily="18" charset="0"/>
              </a:rPr>
              <a:t>像这样较大的数据</a:t>
            </a:r>
            <a:r>
              <a:rPr lang="en-US" altLang="zh-CN" sz="3200" b="1" dirty="0">
                <a:solidFill>
                  <a:srgbClr val="C00000"/>
                </a:solidFill>
                <a:latin typeface="Times New Roman" pitchFamily="18" charset="0"/>
                <a:ea typeface="楷体" panose="02010609060101010101" pitchFamily="49" charset="-122"/>
                <a:cs typeface="Times New Roman" pitchFamily="18" charset="0"/>
              </a:rPr>
              <a:t>,</a:t>
            </a:r>
            <a:r>
              <a:rPr lang="zh-CN" altLang="en-US" sz="3200" b="1" dirty="0">
                <a:solidFill>
                  <a:srgbClr val="C00000"/>
                </a:solidFill>
                <a:latin typeface="Times New Roman" pitchFamily="18" charset="0"/>
                <a:ea typeface="楷体" panose="02010609060101010101" pitchFamily="49" charset="-122"/>
                <a:cs typeface="Times New Roman" pitchFamily="18" charset="0"/>
              </a:rPr>
              <a:t>书写和阅读都有一定困难</a:t>
            </a:r>
            <a:r>
              <a:rPr lang="en-US" altLang="zh-CN" sz="3200" b="1" dirty="0">
                <a:solidFill>
                  <a:srgbClr val="C00000"/>
                </a:solidFill>
                <a:latin typeface="Times New Roman" pitchFamily="18" charset="0"/>
                <a:ea typeface="楷体" panose="02010609060101010101" pitchFamily="49" charset="-122"/>
                <a:cs typeface="Times New Roman" pitchFamily="18" charset="0"/>
              </a:rPr>
              <a:t>,</a:t>
            </a:r>
            <a:r>
              <a:rPr lang="zh-CN" altLang="en-US" sz="3200" b="1" dirty="0">
                <a:solidFill>
                  <a:srgbClr val="C00000"/>
                </a:solidFill>
                <a:latin typeface="Times New Roman" pitchFamily="18" charset="0"/>
                <a:ea typeface="楷体" panose="02010609060101010101" pitchFamily="49" charset="-122"/>
                <a:cs typeface="Times New Roman" pitchFamily="18" charset="0"/>
              </a:rPr>
              <a:t>那么有没有这样一种表示方法</a:t>
            </a:r>
            <a:r>
              <a:rPr lang="en-US" altLang="zh-CN" sz="3200" b="1" dirty="0">
                <a:solidFill>
                  <a:srgbClr val="C00000"/>
                </a:solidFill>
                <a:latin typeface="Times New Roman" pitchFamily="18" charset="0"/>
                <a:ea typeface="楷体" panose="02010609060101010101" pitchFamily="49" charset="-122"/>
                <a:cs typeface="Times New Roman" pitchFamily="18" charset="0"/>
              </a:rPr>
              <a:t>,</a:t>
            </a:r>
            <a:r>
              <a:rPr lang="zh-CN" altLang="en-US" sz="3200" b="1" dirty="0">
                <a:solidFill>
                  <a:srgbClr val="C00000"/>
                </a:solidFill>
                <a:latin typeface="Times New Roman" pitchFamily="18" charset="0"/>
                <a:ea typeface="楷体" panose="02010609060101010101" pitchFamily="49" charset="-122"/>
                <a:cs typeface="Times New Roman" pitchFamily="18" charset="0"/>
              </a:rPr>
              <a:t>使得这些大数易写、易读呢</a:t>
            </a:r>
            <a:r>
              <a:rPr lang="en-US" altLang="zh-CN" sz="3200" b="1" dirty="0">
                <a:solidFill>
                  <a:srgbClr val="C00000"/>
                </a:solidFill>
                <a:latin typeface="Times New Roman" pitchFamily="18" charset="0"/>
                <a:ea typeface="楷体" panose="02010609060101010101" pitchFamily="49" charset="-122"/>
                <a:cs typeface="Times New Roman" pitchFamily="18" charset="0"/>
              </a:rPr>
              <a:t>?</a:t>
            </a:r>
            <a:endParaRPr lang="zh-CN" altLang="en-US" sz="3200" b="1" dirty="0">
              <a:solidFill>
                <a:srgbClr val="C00000"/>
              </a:solidFill>
              <a:latin typeface="Times New Roman" pitchFamily="18" charset="0"/>
              <a:ea typeface="楷体" panose="02010609060101010101" pitchFamily="49" charset="-122"/>
              <a:cs typeface="Times New Roman" pitchFamily="18" charset="0"/>
            </a:endParaRPr>
          </a:p>
        </p:txBody>
      </p:sp>
    </p:spTree>
    <p:extLst>
      <p:ext uri="{BB962C8B-B14F-4D97-AF65-F5344CB8AC3E}">
        <p14:creationId xmlns:p14="http://schemas.microsoft.com/office/powerpoint/2010/main" val="481449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本框 57345"/>
          <p:cNvSpPr txBox="1">
            <a:spLocks noChangeArrowheads="1"/>
          </p:cNvSpPr>
          <p:nvPr/>
        </p:nvSpPr>
        <p:spPr bwMode="auto">
          <a:xfrm>
            <a:off x="1277030" y="1266061"/>
            <a:ext cx="9538152" cy="3077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en-US" altLang="zh-CN" sz="3200" b="1" dirty="0">
                <a:solidFill>
                  <a:srgbClr val="0000FF"/>
                </a:solidFill>
                <a:latin typeface="Times New Roman" panose="02020603050405020304" pitchFamily="18" charset="0"/>
                <a:ea typeface="黑体" panose="02010609060101010101" pitchFamily="49" charset="-122"/>
                <a:cs typeface="Times New Roman" pitchFamily="18" charset="0"/>
              </a:rPr>
              <a:t>【</a:t>
            </a:r>
            <a:r>
              <a:rPr lang="zh-CN" altLang="en-US" sz="3200" b="1" dirty="0">
                <a:solidFill>
                  <a:srgbClr val="0000FF"/>
                </a:solidFill>
                <a:latin typeface="Times New Roman" panose="02020603050405020304" pitchFamily="18" charset="0"/>
                <a:ea typeface="黑体" panose="02010609060101010101" pitchFamily="49" charset="-122"/>
                <a:cs typeface="Times New Roman" pitchFamily="18" charset="0"/>
              </a:rPr>
              <a:t>探究</a:t>
            </a:r>
            <a:r>
              <a:rPr lang="en-US" altLang="zh-CN" sz="3200" b="1" dirty="0">
                <a:solidFill>
                  <a:srgbClr val="0000FF"/>
                </a:solidFill>
                <a:latin typeface="Times New Roman" panose="02020603050405020304" pitchFamily="18" charset="0"/>
                <a:ea typeface="黑体" panose="02010609060101010101" pitchFamily="49" charset="-122"/>
                <a:cs typeface="Times New Roman" pitchFamily="18" charset="0"/>
              </a:rPr>
              <a:t>】</a:t>
            </a:r>
            <a:r>
              <a:rPr lang="zh-CN" altLang="en-US" sz="3200" b="1" dirty="0">
                <a:solidFill>
                  <a:prstClr val="black"/>
                </a:solidFill>
                <a:latin typeface="Times New Roman" pitchFamily="18" charset="0"/>
                <a:ea typeface="楷体" panose="02010609060101010101" pitchFamily="49" charset="-122"/>
                <a:cs typeface="Times New Roman" pitchFamily="18" charset="0"/>
              </a:rPr>
              <a:t>回顾有理数的乘方，计算：</a:t>
            </a:r>
          </a:p>
          <a:p>
            <a:pPr eaLnBrk="1" hangingPunct="1">
              <a:lnSpc>
                <a:spcPct val="150000"/>
              </a:lnSpc>
              <a:buFont typeface="Arial" panose="020B0604020202020204" pitchFamily="34" charset="0"/>
              <a:buNone/>
            </a:pPr>
            <a:r>
              <a:rPr lang="en-US" altLang="zh-CN" sz="3200" b="1" dirty="0">
                <a:solidFill>
                  <a:prstClr val="black"/>
                </a:solidFill>
                <a:latin typeface="Times New Roman" pitchFamily="18" charset="0"/>
                <a:ea typeface="楷体" panose="02010609060101010101" pitchFamily="49" charset="-122"/>
                <a:cs typeface="Times New Roman" pitchFamily="18" charset="0"/>
              </a:rPr>
              <a:t>                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1 </a:t>
            </a:r>
            <a:r>
              <a:rPr lang="en-US" altLang="zh-CN" sz="3200" b="1" dirty="0">
                <a:solidFill>
                  <a:prstClr val="black"/>
                </a:solidFill>
                <a:latin typeface="Times New Roman" pitchFamily="18" charset="0"/>
                <a:ea typeface="楷体" panose="02010609060101010101" pitchFamily="49" charset="-122"/>
                <a:cs typeface="Times New Roman" pitchFamily="18" charset="0"/>
              </a:rPr>
              <a:t>=___</a:t>
            </a:r>
            <a:r>
              <a:rPr lang="zh-CN" altLang="en-US"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2</a:t>
            </a:r>
            <a:r>
              <a:rPr lang="en-US" altLang="zh-CN" sz="3200" b="1" dirty="0">
                <a:solidFill>
                  <a:prstClr val="black"/>
                </a:solidFill>
                <a:latin typeface="Times New Roman" pitchFamily="18" charset="0"/>
                <a:ea typeface="楷体" panose="02010609060101010101" pitchFamily="49" charset="-122"/>
                <a:cs typeface="Times New Roman" pitchFamily="18" charset="0"/>
              </a:rPr>
              <a:t>=____</a:t>
            </a:r>
            <a:r>
              <a:rPr lang="zh-CN" altLang="en-US" sz="3200" b="1" dirty="0">
                <a:solidFill>
                  <a:prstClr val="black"/>
                </a:solidFill>
                <a:latin typeface="Times New Roman" pitchFamily="18" charset="0"/>
                <a:ea typeface="楷体" panose="02010609060101010101" pitchFamily="49" charset="-122"/>
                <a:cs typeface="Times New Roman" pitchFamily="18" charset="0"/>
              </a:rPr>
              <a:t>，</a:t>
            </a:r>
            <a:r>
              <a:rPr lang="en-US" altLang="zh-CN" sz="3200" b="1" dirty="0">
                <a:solidFill>
                  <a:prstClr val="black"/>
                </a:solidFill>
                <a:latin typeface="Times New Roman" pitchFamily="18" charset="0"/>
                <a:ea typeface="楷体" panose="02010609060101010101" pitchFamily="49" charset="-122"/>
                <a:cs typeface="Times New Roman" pitchFamily="18" charset="0"/>
              </a:rPr>
              <a:t>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3</a:t>
            </a:r>
            <a:r>
              <a:rPr lang="en-US" altLang="zh-CN" sz="3200" b="1" dirty="0">
                <a:solidFill>
                  <a:prstClr val="black"/>
                </a:solidFill>
                <a:latin typeface="Times New Roman" pitchFamily="18" charset="0"/>
                <a:ea typeface="楷体" panose="02010609060101010101" pitchFamily="49" charset="-122"/>
                <a:cs typeface="Times New Roman" pitchFamily="18" charset="0"/>
              </a:rPr>
              <a:t>=_______</a:t>
            </a:r>
            <a:r>
              <a:rPr lang="zh-CN" altLang="en-US" sz="3200" b="1" dirty="0">
                <a:solidFill>
                  <a:prstClr val="black"/>
                </a:solidFill>
                <a:latin typeface="Times New Roman" pitchFamily="18" charset="0"/>
                <a:ea typeface="楷体" panose="02010609060101010101" pitchFamily="49" charset="-122"/>
                <a:cs typeface="Times New Roman" pitchFamily="18" charset="0"/>
              </a:rPr>
              <a:t>，</a:t>
            </a: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en-US"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4 </a:t>
            </a:r>
            <a:r>
              <a:rPr lang="en-US" altLang="zh-CN" sz="3200" b="1" dirty="0">
                <a:solidFill>
                  <a:prstClr val="black"/>
                </a:solidFill>
                <a:latin typeface="Times New Roman" pitchFamily="18" charset="0"/>
                <a:ea typeface="楷体" panose="02010609060101010101" pitchFamily="49" charset="-122"/>
                <a:cs typeface="Times New Roman" pitchFamily="18" charset="0"/>
              </a:rPr>
              <a:t>=_______</a:t>
            </a:r>
            <a:r>
              <a:rPr lang="zh-CN" altLang="en-US" sz="3200" b="1" dirty="0">
                <a:solidFill>
                  <a:prstClr val="black"/>
                </a:solidFill>
                <a:latin typeface="Times New Roman" pitchFamily="18" charset="0"/>
                <a:ea typeface="楷体" panose="02010609060101010101" pitchFamily="49" charset="-122"/>
                <a:cs typeface="Times New Roman" pitchFamily="18" charset="0"/>
              </a:rPr>
              <a:t>，</a:t>
            </a:r>
            <a:r>
              <a:rPr lang="en-US" altLang="zh-CN" sz="3200" b="1" dirty="0">
                <a:solidFill>
                  <a:prstClr val="black"/>
                </a:solidFill>
                <a:latin typeface="Times New Roman" pitchFamily="18" charset="0"/>
                <a:ea typeface="楷体" panose="02010609060101010101" pitchFamily="49" charset="-122"/>
                <a:cs typeface="Times New Roman" pitchFamily="18" charset="0"/>
              </a:rPr>
              <a:t>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6</a:t>
            </a:r>
            <a:r>
              <a:rPr lang="en-US" altLang="zh-CN" sz="3200" b="1" dirty="0">
                <a:solidFill>
                  <a:prstClr val="black"/>
                </a:solidFill>
                <a:latin typeface="Times New Roman" pitchFamily="18" charset="0"/>
                <a:ea typeface="楷体" panose="02010609060101010101" pitchFamily="49" charset="-122"/>
                <a:cs typeface="Times New Roman" pitchFamily="18" charset="0"/>
              </a:rPr>
              <a:t>=_________</a:t>
            </a:r>
            <a:r>
              <a:rPr lang="zh-CN" altLang="en-US" sz="3200" b="1" dirty="0">
                <a:solidFill>
                  <a:prstClr val="black"/>
                </a:solidFill>
                <a:latin typeface="Times New Roman" pitchFamily="18" charset="0"/>
                <a:ea typeface="楷体" panose="02010609060101010101" pitchFamily="49" charset="-122"/>
                <a:cs typeface="Times New Roman" pitchFamily="18" charset="0"/>
              </a:rPr>
              <a:t>，</a:t>
            </a:r>
            <a:endParaRPr lang="en-US" altLang="zh-CN" sz="3200" b="1" dirty="0">
              <a:solidFill>
                <a:prstClr val="black"/>
              </a:solidFill>
              <a:latin typeface="Times New Roman" pitchFamily="18" charset="0"/>
              <a:ea typeface="楷体" panose="02010609060101010101" pitchFamily="49" charset="-122"/>
              <a:cs typeface="Times New Roman" pitchFamily="18" charset="0"/>
            </a:endParaRPr>
          </a:p>
          <a:p>
            <a:pPr eaLnBrk="1" hangingPunct="1">
              <a:lnSpc>
                <a:spcPct val="150000"/>
              </a:lnSpc>
              <a:buFont typeface="Arial" panose="020B0604020202020204" pitchFamily="34" charset="0"/>
              <a:buNone/>
            </a:pPr>
            <a:r>
              <a:rPr lang="en-US" altLang="zh-CN" sz="3200" b="1" dirty="0">
                <a:solidFill>
                  <a:prstClr val="black"/>
                </a:solidFill>
                <a:latin typeface="Times New Roman" pitchFamily="18" charset="0"/>
                <a:ea typeface="楷体" panose="02010609060101010101" pitchFamily="49" charset="-122"/>
                <a:cs typeface="Times New Roman" pitchFamily="18" charset="0"/>
              </a:rPr>
              <a:t>           </a:t>
            </a:r>
            <a:r>
              <a:rPr lang="zh-CN" altLang="en-US" sz="3200" b="1" dirty="0">
                <a:solidFill>
                  <a:prstClr val="black"/>
                </a:solidFill>
                <a:latin typeface="Times New Roman" pitchFamily="18" charset="0"/>
                <a:ea typeface="楷体" panose="02010609060101010101" pitchFamily="49" charset="-122"/>
                <a:cs typeface="Times New Roman" pitchFamily="18" charset="0"/>
              </a:rPr>
              <a:t>     </a:t>
            </a:r>
            <a:r>
              <a:rPr lang="en-US" altLang="zh-CN" sz="3200" b="1" dirty="0">
                <a:solidFill>
                  <a:prstClr val="black"/>
                </a:solidFill>
                <a:latin typeface="Times New Roman" pitchFamily="18" charset="0"/>
                <a:ea typeface="楷体" panose="02010609060101010101" pitchFamily="49" charset="-122"/>
                <a:cs typeface="Times New Roman" pitchFamily="18" charset="0"/>
              </a:rPr>
              <a:t>10</a:t>
            </a:r>
            <a:r>
              <a:rPr lang="en-US" altLang="zh-CN" sz="3200" b="1" baseline="30000" dirty="0">
                <a:solidFill>
                  <a:prstClr val="black"/>
                </a:solidFill>
                <a:latin typeface="Times New Roman" pitchFamily="18" charset="0"/>
                <a:ea typeface="楷体" panose="02010609060101010101" pitchFamily="49" charset="-122"/>
                <a:cs typeface="Times New Roman" pitchFamily="18" charset="0"/>
              </a:rPr>
              <a:t>10 </a:t>
            </a:r>
            <a:r>
              <a:rPr lang="en-US" altLang="zh-CN" sz="3200" b="1" dirty="0">
                <a:solidFill>
                  <a:prstClr val="black"/>
                </a:solidFill>
                <a:latin typeface="Times New Roman" pitchFamily="18" charset="0"/>
                <a:ea typeface="楷体" panose="02010609060101010101" pitchFamily="49" charset="-122"/>
                <a:cs typeface="Times New Roman" pitchFamily="18" charset="0"/>
              </a:rPr>
              <a:t>=_____________</a:t>
            </a:r>
            <a:r>
              <a:rPr lang="zh-CN" altLang="en-US" sz="3200" b="1" dirty="0">
                <a:solidFill>
                  <a:prstClr val="black"/>
                </a:solidFill>
                <a:latin typeface="Times New Roman" pitchFamily="18" charset="0"/>
                <a:ea typeface="楷体" panose="02010609060101010101" pitchFamily="49" charset="-122"/>
                <a:cs typeface="Times New Roman" pitchFamily="18" charset="0"/>
              </a:rPr>
              <a:t>，…</a:t>
            </a:r>
            <a:r>
              <a:rPr lang="en-US" altLang="zh-CN" sz="3200" b="1" dirty="0">
                <a:solidFill>
                  <a:prstClr val="black"/>
                </a:solidFill>
                <a:latin typeface="Times New Roman" pitchFamily="18" charset="0"/>
                <a:ea typeface="楷体" panose="02010609060101010101" pitchFamily="49" charset="-122"/>
                <a:cs typeface="Times New Roman" pitchFamily="18" charset="0"/>
              </a:rPr>
              <a:t>.</a:t>
            </a:r>
          </a:p>
        </p:txBody>
      </p:sp>
      <p:sp>
        <p:nvSpPr>
          <p:cNvPr id="57347" name="文本框 57346"/>
          <p:cNvSpPr txBox="1">
            <a:spLocks noChangeArrowheads="1"/>
          </p:cNvSpPr>
          <p:nvPr/>
        </p:nvSpPr>
        <p:spPr bwMode="auto">
          <a:xfrm>
            <a:off x="3859452" y="2188997"/>
            <a:ext cx="838091"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dirty="0">
                <a:solidFill>
                  <a:srgbClr val="FF3300"/>
                </a:solidFill>
                <a:latin typeface="Times New Roman" pitchFamily="18" charset="0"/>
                <a:ea typeface="黑体" panose="02010609060101010101" pitchFamily="2" charset="-122"/>
                <a:cs typeface="Times New Roman" pitchFamily="18" charset="0"/>
              </a:rPr>
              <a:t>10</a:t>
            </a:r>
          </a:p>
        </p:txBody>
      </p:sp>
      <p:sp>
        <p:nvSpPr>
          <p:cNvPr id="57348" name="文本框 57347"/>
          <p:cNvSpPr txBox="1">
            <a:spLocks noChangeArrowheads="1"/>
          </p:cNvSpPr>
          <p:nvPr/>
        </p:nvSpPr>
        <p:spPr bwMode="auto">
          <a:xfrm>
            <a:off x="5769706" y="2174181"/>
            <a:ext cx="844439"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dirty="0">
                <a:solidFill>
                  <a:srgbClr val="FF3300"/>
                </a:solidFill>
                <a:latin typeface="Times New Roman" pitchFamily="18" charset="0"/>
                <a:ea typeface="黑体" panose="02010609060101010101" pitchFamily="2" charset="-122"/>
                <a:cs typeface="Times New Roman" pitchFamily="18" charset="0"/>
              </a:rPr>
              <a:t>100</a:t>
            </a:r>
          </a:p>
        </p:txBody>
      </p:sp>
      <p:sp>
        <p:nvSpPr>
          <p:cNvPr id="57349" name="文本框 57348"/>
          <p:cNvSpPr txBox="1">
            <a:spLocks noChangeArrowheads="1"/>
          </p:cNvSpPr>
          <p:nvPr/>
        </p:nvSpPr>
        <p:spPr bwMode="auto">
          <a:xfrm>
            <a:off x="7982536" y="2172069"/>
            <a:ext cx="1039147"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a:solidFill>
                  <a:srgbClr val="FF3300"/>
                </a:solidFill>
                <a:latin typeface="Times New Roman" pitchFamily="18" charset="0"/>
                <a:ea typeface="黑体" panose="02010609060101010101" pitchFamily="2" charset="-122"/>
                <a:cs typeface="Times New Roman" pitchFamily="18" charset="0"/>
              </a:rPr>
              <a:t>1000</a:t>
            </a:r>
          </a:p>
        </p:txBody>
      </p:sp>
      <p:sp>
        <p:nvSpPr>
          <p:cNvPr id="57350" name="文本框 57349"/>
          <p:cNvSpPr txBox="1">
            <a:spLocks noChangeArrowheads="1"/>
          </p:cNvSpPr>
          <p:nvPr/>
        </p:nvSpPr>
        <p:spPr bwMode="auto">
          <a:xfrm>
            <a:off x="3958498" y="2906546"/>
            <a:ext cx="1295231"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dirty="0">
                <a:solidFill>
                  <a:srgbClr val="FF3300"/>
                </a:solidFill>
                <a:latin typeface="Times New Roman" pitchFamily="18" charset="0"/>
                <a:ea typeface="黑体" panose="02010609060101010101" pitchFamily="2" charset="-122"/>
                <a:cs typeface="Times New Roman" pitchFamily="18" charset="0"/>
              </a:rPr>
              <a:t>10000</a:t>
            </a:r>
          </a:p>
        </p:txBody>
      </p:sp>
      <p:sp>
        <p:nvSpPr>
          <p:cNvPr id="57352" name="文本框 57351"/>
          <p:cNvSpPr txBox="1">
            <a:spLocks noChangeArrowheads="1"/>
          </p:cNvSpPr>
          <p:nvPr/>
        </p:nvSpPr>
        <p:spPr bwMode="auto">
          <a:xfrm>
            <a:off x="6602930" y="2900197"/>
            <a:ext cx="1678298" cy="552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dirty="0">
                <a:solidFill>
                  <a:srgbClr val="FF3300"/>
                </a:solidFill>
                <a:latin typeface="Times New Roman" pitchFamily="18" charset="0"/>
                <a:ea typeface="黑体" panose="02010609060101010101" pitchFamily="2" charset="-122"/>
                <a:cs typeface="Times New Roman" pitchFamily="18" charset="0"/>
              </a:rPr>
              <a:t>1000000</a:t>
            </a:r>
          </a:p>
        </p:txBody>
      </p:sp>
      <p:sp>
        <p:nvSpPr>
          <p:cNvPr id="57353" name="文本框 57352"/>
          <p:cNvSpPr txBox="1">
            <a:spLocks noChangeArrowheads="1"/>
          </p:cNvSpPr>
          <p:nvPr/>
        </p:nvSpPr>
        <p:spPr bwMode="auto">
          <a:xfrm>
            <a:off x="4119344" y="3663258"/>
            <a:ext cx="2268771" cy="55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2800" b="1" dirty="0">
                <a:solidFill>
                  <a:srgbClr val="FF3300"/>
                </a:solidFill>
                <a:latin typeface="Times New Roman" pitchFamily="18" charset="0"/>
                <a:ea typeface="黑体" panose="02010609060101010101" pitchFamily="2" charset="-122"/>
                <a:cs typeface="Times New Roman" pitchFamily="18" charset="0"/>
              </a:rPr>
              <a:t>10000000000</a:t>
            </a:r>
          </a:p>
        </p:txBody>
      </p:sp>
      <p:sp>
        <p:nvSpPr>
          <p:cNvPr id="56325" name="文本框 56324"/>
          <p:cNvSpPr txBox="1">
            <a:spLocks noChangeArrowheads="1"/>
          </p:cNvSpPr>
          <p:nvPr/>
        </p:nvSpPr>
        <p:spPr bwMode="auto">
          <a:xfrm>
            <a:off x="2691626" y="4524321"/>
            <a:ext cx="8397840" cy="6159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3200" b="1" dirty="0">
                <a:solidFill>
                  <a:prstClr val="black"/>
                </a:solidFill>
                <a:latin typeface="Times New Roman" pitchFamily="18" charset="0"/>
                <a:ea typeface="楷体" panose="02010609060101010101" pitchFamily="49" charset="-122"/>
                <a:cs typeface="Times New Roman" pitchFamily="18" charset="0"/>
              </a:rPr>
              <a:t>1.</a:t>
            </a:r>
            <a:r>
              <a:rPr lang="zh-CN" altLang="en-US" sz="3200" b="1" dirty="0">
                <a:solidFill>
                  <a:prstClr val="black"/>
                </a:solidFill>
                <a:latin typeface="Times New Roman" pitchFamily="18" charset="0"/>
                <a:ea typeface="楷体" panose="02010609060101010101" pitchFamily="49" charset="-122"/>
                <a:cs typeface="Times New Roman" pitchFamily="18" charset="0"/>
              </a:rPr>
              <a:t>指数与运算结果中的</a:t>
            </a:r>
            <a:r>
              <a:rPr lang="en-US" altLang="zh-CN" sz="3200" b="1" dirty="0">
                <a:solidFill>
                  <a:prstClr val="black"/>
                </a:solidFill>
                <a:latin typeface="Times New Roman" pitchFamily="18" charset="0"/>
                <a:ea typeface="楷体" panose="02010609060101010101" pitchFamily="49" charset="-122"/>
                <a:cs typeface="Times New Roman" pitchFamily="18" charset="0"/>
              </a:rPr>
              <a:t>0</a:t>
            </a:r>
            <a:r>
              <a:rPr lang="zh-CN" altLang="en-US" sz="3200" b="1" dirty="0">
                <a:solidFill>
                  <a:prstClr val="black"/>
                </a:solidFill>
                <a:latin typeface="Times New Roman" pitchFamily="18" charset="0"/>
                <a:ea typeface="楷体" panose="02010609060101010101" pitchFamily="49" charset="-122"/>
                <a:cs typeface="Times New Roman" pitchFamily="18" charset="0"/>
              </a:rPr>
              <a:t>的个数有什么关系？</a:t>
            </a:r>
          </a:p>
        </p:txBody>
      </p:sp>
      <p:sp>
        <p:nvSpPr>
          <p:cNvPr id="56326" name="文本框 56325"/>
          <p:cNvSpPr txBox="1">
            <a:spLocks noChangeArrowheads="1"/>
          </p:cNvSpPr>
          <p:nvPr/>
        </p:nvSpPr>
        <p:spPr bwMode="auto">
          <a:xfrm>
            <a:off x="2678930" y="5387922"/>
            <a:ext cx="7456047" cy="6159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pPr>
            <a:r>
              <a:rPr lang="en-US" altLang="zh-CN" sz="3200" b="1" dirty="0">
                <a:solidFill>
                  <a:prstClr val="black"/>
                </a:solidFill>
                <a:latin typeface="Times New Roman" pitchFamily="18" charset="0"/>
                <a:ea typeface="楷体" panose="02010609060101010101" pitchFamily="49" charset="-122"/>
                <a:cs typeface="Times New Roman" pitchFamily="18" charset="0"/>
              </a:rPr>
              <a:t>2.</a:t>
            </a:r>
            <a:r>
              <a:rPr lang="zh-CN" altLang="en-US" sz="3200" b="1" dirty="0">
                <a:solidFill>
                  <a:prstClr val="black"/>
                </a:solidFill>
                <a:latin typeface="Times New Roman" pitchFamily="18" charset="0"/>
                <a:ea typeface="楷体" panose="02010609060101010101" pitchFamily="49" charset="-122"/>
                <a:cs typeface="Times New Roman" pitchFamily="18" charset="0"/>
              </a:rPr>
              <a:t>指数</a:t>
            </a:r>
            <a:r>
              <a:rPr lang="zh-CN" altLang="en-US" sz="3200" b="1" dirty="0">
                <a:solidFill>
                  <a:prstClr val="black"/>
                </a:solidFill>
                <a:latin typeface="Times New Roman" pitchFamily="18" charset="0"/>
                <a:ea typeface="楷体" panose="02010609060101010101" pitchFamily="49" charset="-122"/>
                <a:cs typeface="Times New Roman" pitchFamily="18" charset="0"/>
                <a:sym typeface="Arial" panose="020B0604020202020204" pitchFamily="34" charset="0"/>
              </a:rPr>
              <a:t>与运算结果</a:t>
            </a:r>
            <a:r>
              <a:rPr lang="zh-CN" altLang="en-US" sz="3200" b="1" dirty="0">
                <a:solidFill>
                  <a:prstClr val="black"/>
                </a:solidFill>
                <a:latin typeface="Times New Roman" pitchFamily="18" charset="0"/>
                <a:ea typeface="楷体" panose="02010609060101010101" pitchFamily="49" charset="-122"/>
                <a:cs typeface="Times New Roman" pitchFamily="18" charset="0"/>
              </a:rPr>
              <a:t>的位数有什么关系？</a:t>
            </a:r>
          </a:p>
        </p:txBody>
      </p:sp>
      <p:sp>
        <p:nvSpPr>
          <p:cNvPr id="2" name="文本框 1"/>
          <p:cNvSpPr txBox="1">
            <a:spLocks noChangeArrowheads="1"/>
          </p:cNvSpPr>
          <p:nvPr/>
        </p:nvSpPr>
        <p:spPr bwMode="auto">
          <a:xfrm>
            <a:off x="1511105" y="4487917"/>
            <a:ext cx="14116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4" tIns="60943" rIns="121884" bIns="6094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dirty="0">
                <a:solidFill>
                  <a:srgbClr val="0000FF"/>
                </a:solidFill>
                <a:latin typeface="Times New Roman" pitchFamily="18" charset="0"/>
                <a:ea typeface="黑体" panose="02010609060101010101" pitchFamily="2" charset="-122"/>
                <a:cs typeface="Times New Roman" pitchFamily="18" charset="0"/>
              </a:rPr>
              <a:t>讨论：</a:t>
            </a:r>
          </a:p>
        </p:txBody>
      </p:sp>
    </p:spTree>
    <p:extLst>
      <p:ext uri="{BB962C8B-B14F-4D97-AF65-F5344CB8AC3E}">
        <p14:creationId xmlns:p14="http://schemas.microsoft.com/office/powerpoint/2010/main" val="5198343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 calcmode="lin" valueType="num">
                                      <p:cBhvr>
                                        <p:cTn id="7" dur="500" fill="hold"/>
                                        <p:tgtEl>
                                          <p:spTgt spid="57347"/>
                                        </p:tgtEl>
                                        <p:attrNameLst>
                                          <p:attrName>ppt_x</p:attrName>
                                        </p:attrNameLst>
                                      </p:cBhvr>
                                      <p:tavLst>
                                        <p:tav tm="0">
                                          <p:val>
                                            <p:strVal val="#ppt_x"/>
                                          </p:val>
                                        </p:tav>
                                        <p:tav tm="100000">
                                          <p:val>
                                            <p:strVal val="#ppt_x"/>
                                          </p:val>
                                        </p:tav>
                                      </p:tavLst>
                                    </p:anim>
                                    <p:anim calcmode="lin" valueType="num">
                                      <p:cBhvr>
                                        <p:cTn id="8" dur="500" fill="hold"/>
                                        <p:tgtEl>
                                          <p:spTgt spid="573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7348"/>
                                        </p:tgtEl>
                                        <p:attrNameLst>
                                          <p:attrName>style.visibility</p:attrName>
                                        </p:attrNameLst>
                                      </p:cBhvr>
                                      <p:to>
                                        <p:strVal val="visible"/>
                                      </p:to>
                                    </p:set>
                                    <p:anim calcmode="lin" valueType="num">
                                      <p:cBhvr>
                                        <p:cTn id="13" dur="500" fill="hold"/>
                                        <p:tgtEl>
                                          <p:spTgt spid="57348"/>
                                        </p:tgtEl>
                                        <p:attrNameLst>
                                          <p:attrName>ppt_x</p:attrName>
                                        </p:attrNameLst>
                                      </p:cBhvr>
                                      <p:tavLst>
                                        <p:tav tm="0">
                                          <p:val>
                                            <p:strVal val="#ppt_x"/>
                                          </p:val>
                                        </p:tav>
                                        <p:tav tm="100000">
                                          <p:val>
                                            <p:strVal val="#ppt_x"/>
                                          </p:val>
                                        </p:tav>
                                      </p:tavLst>
                                    </p:anim>
                                    <p:anim calcmode="lin" valueType="num">
                                      <p:cBhvr>
                                        <p:cTn id="14" dur="500" fill="hold"/>
                                        <p:tgtEl>
                                          <p:spTgt spid="573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7349"/>
                                        </p:tgtEl>
                                        <p:attrNameLst>
                                          <p:attrName>style.visibility</p:attrName>
                                        </p:attrNameLst>
                                      </p:cBhvr>
                                      <p:to>
                                        <p:strVal val="visible"/>
                                      </p:to>
                                    </p:set>
                                    <p:anim calcmode="lin" valueType="num">
                                      <p:cBhvr>
                                        <p:cTn id="19" dur="500" fill="hold"/>
                                        <p:tgtEl>
                                          <p:spTgt spid="57349"/>
                                        </p:tgtEl>
                                        <p:attrNameLst>
                                          <p:attrName>ppt_x</p:attrName>
                                        </p:attrNameLst>
                                      </p:cBhvr>
                                      <p:tavLst>
                                        <p:tav tm="0">
                                          <p:val>
                                            <p:strVal val="#ppt_x"/>
                                          </p:val>
                                        </p:tav>
                                        <p:tav tm="100000">
                                          <p:val>
                                            <p:strVal val="#ppt_x"/>
                                          </p:val>
                                        </p:tav>
                                      </p:tavLst>
                                    </p:anim>
                                    <p:anim calcmode="lin" valueType="num">
                                      <p:cBhvr>
                                        <p:cTn id="20" dur="500" fill="hold"/>
                                        <p:tgtEl>
                                          <p:spTgt spid="573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7350"/>
                                        </p:tgtEl>
                                        <p:attrNameLst>
                                          <p:attrName>style.visibility</p:attrName>
                                        </p:attrNameLst>
                                      </p:cBhvr>
                                      <p:to>
                                        <p:strVal val="visible"/>
                                      </p:to>
                                    </p:set>
                                    <p:anim calcmode="lin" valueType="num">
                                      <p:cBhvr>
                                        <p:cTn id="25" dur="500" fill="hold"/>
                                        <p:tgtEl>
                                          <p:spTgt spid="57350"/>
                                        </p:tgtEl>
                                        <p:attrNameLst>
                                          <p:attrName>ppt_x</p:attrName>
                                        </p:attrNameLst>
                                      </p:cBhvr>
                                      <p:tavLst>
                                        <p:tav tm="0">
                                          <p:val>
                                            <p:strVal val="#ppt_x"/>
                                          </p:val>
                                        </p:tav>
                                        <p:tav tm="100000">
                                          <p:val>
                                            <p:strVal val="#ppt_x"/>
                                          </p:val>
                                        </p:tav>
                                      </p:tavLst>
                                    </p:anim>
                                    <p:anim calcmode="lin" valueType="num">
                                      <p:cBhvr>
                                        <p:cTn id="26" dur="500" fill="hold"/>
                                        <p:tgtEl>
                                          <p:spTgt spid="5735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7352"/>
                                        </p:tgtEl>
                                        <p:attrNameLst>
                                          <p:attrName>style.visibility</p:attrName>
                                        </p:attrNameLst>
                                      </p:cBhvr>
                                      <p:to>
                                        <p:strVal val="visible"/>
                                      </p:to>
                                    </p:set>
                                    <p:anim calcmode="lin" valueType="num">
                                      <p:cBhvr>
                                        <p:cTn id="31" dur="500" fill="hold"/>
                                        <p:tgtEl>
                                          <p:spTgt spid="57352"/>
                                        </p:tgtEl>
                                        <p:attrNameLst>
                                          <p:attrName>ppt_x</p:attrName>
                                        </p:attrNameLst>
                                      </p:cBhvr>
                                      <p:tavLst>
                                        <p:tav tm="0">
                                          <p:val>
                                            <p:strVal val="#ppt_x"/>
                                          </p:val>
                                        </p:tav>
                                        <p:tav tm="100000">
                                          <p:val>
                                            <p:strVal val="#ppt_x"/>
                                          </p:val>
                                        </p:tav>
                                      </p:tavLst>
                                    </p:anim>
                                    <p:anim calcmode="lin" valueType="num">
                                      <p:cBhvr>
                                        <p:cTn id="32" dur="500" fill="hold"/>
                                        <p:tgtEl>
                                          <p:spTgt spid="5735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7353"/>
                                        </p:tgtEl>
                                        <p:attrNameLst>
                                          <p:attrName>style.visibility</p:attrName>
                                        </p:attrNameLst>
                                      </p:cBhvr>
                                      <p:to>
                                        <p:strVal val="visible"/>
                                      </p:to>
                                    </p:set>
                                    <p:anim calcmode="lin" valueType="num">
                                      <p:cBhvr>
                                        <p:cTn id="37" dur="500" fill="hold"/>
                                        <p:tgtEl>
                                          <p:spTgt spid="57353"/>
                                        </p:tgtEl>
                                        <p:attrNameLst>
                                          <p:attrName>ppt_x</p:attrName>
                                        </p:attrNameLst>
                                      </p:cBhvr>
                                      <p:tavLst>
                                        <p:tav tm="0">
                                          <p:val>
                                            <p:strVal val="#ppt_x"/>
                                          </p:val>
                                        </p:tav>
                                        <p:tav tm="100000">
                                          <p:val>
                                            <p:strVal val="#ppt_x"/>
                                          </p:val>
                                        </p:tav>
                                      </p:tavLst>
                                    </p:anim>
                                    <p:anim calcmode="lin" valueType="num">
                                      <p:cBhvr>
                                        <p:cTn id="38" dur="500" fill="hold"/>
                                        <p:tgtEl>
                                          <p:spTgt spid="5735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2" presetClass="entr" presetSubtype="4" fill="hold" grpId="0" nodeType="afterEffect">
                                  <p:stCondLst>
                                    <p:cond delay="0"/>
                                  </p:stCondLst>
                                  <p:childTnLst>
                                    <p:set>
                                      <p:cBhvr>
                                        <p:cTn id="47" dur="1" fill="hold">
                                          <p:stCondLst>
                                            <p:cond delay="0"/>
                                          </p:stCondLst>
                                        </p:cTn>
                                        <p:tgtEl>
                                          <p:spTgt spid="56325"/>
                                        </p:tgtEl>
                                        <p:attrNameLst>
                                          <p:attrName>style.visibility</p:attrName>
                                        </p:attrNameLst>
                                      </p:cBhvr>
                                      <p:to>
                                        <p:strVal val="visible"/>
                                      </p:to>
                                    </p:set>
                                    <p:anim calcmode="lin" valueType="num">
                                      <p:cBhvr additive="base">
                                        <p:cTn id="48" dur="500" fill="hold"/>
                                        <p:tgtEl>
                                          <p:spTgt spid="56325"/>
                                        </p:tgtEl>
                                        <p:attrNameLst>
                                          <p:attrName>ppt_x</p:attrName>
                                        </p:attrNameLst>
                                      </p:cBhvr>
                                      <p:tavLst>
                                        <p:tav tm="0">
                                          <p:val>
                                            <p:strVal val="#ppt_x"/>
                                          </p:val>
                                        </p:tav>
                                        <p:tav tm="100000">
                                          <p:val>
                                            <p:strVal val="#ppt_x"/>
                                          </p:val>
                                        </p:tav>
                                      </p:tavLst>
                                    </p:anim>
                                    <p:anim calcmode="lin" valueType="num">
                                      <p:cBhvr additive="base">
                                        <p:cTn id="49" dur="500" fill="hold"/>
                                        <p:tgtEl>
                                          <p:spTgt spid="56325"/>
                                        </p:tgtEl>
                                        <p:attrNameLst>
                                          <p:attrName>ppt_y</p:attrName>
                                        </p:attrNameLst>
                                      </p:cBhvr>
                                      <p:tavLst>
                                        <p:tav tm="0">
                                          <p:val>
                                            <p:strVal val="1+#ppt_h/2"/>
                                          </p:val>
                                        </p:tav>
                                        <p:tav tm="100000">
                                          <p:val>
                                            <p:strVal val="#ppt_y"/>
                                          </p:val>
                                        </p:tav>
                                      </p:tavLst>
                                    </p:anim>
                                  </p:childTnLst>
                                </p:cTn>
                              </p:par>
                            </p:childTnLst>
                          </p:cTn>
                        </p:par>
                        <p:par>
                          <p:cTn id="50" fill="hold">
                            <p:stCondLst>
                              <p:cond delay="1000"/>
                            </p:stCondLst>
                            <p:childTnLst>
                              <p:par>
                                <p:cTn id="51" presetID="2" presetClass="entr" presetSubtype="4" fill="hold" grpId="0" nodeType="afterEffect">
                                  <p:stCondLst>
                                    <p:cond delay="0"/>
                                  </p:stCondLst>
                                  <p:childTnLst>
                                    <p:set>
                                      <p:cBhvr>
                                        <p:cTn id="52" dur="1" fill="hold">
                                          <p:stCondLst>
                                            <p:cond delay="0"/>
                                          </p:stCondLst>
                                        </p:cTn>
                                        <p:tgtEl>
                                          <p:spTgt spid="56326"/>
                                        </p:tgtEl>
                                        <p:attrNameLst>
                                          <p:attrName>style.visibility</p:attrName>
                                        </p:attrNameLst>
                                      </p:cBhvr>
                                      <p:to>
                                        <p:strVal val="visible"/>
                                      </p:to>
                                    </p:set>
                                    <p:anim calcmode="lin" valueType="num">
                                      <p:cBhvr additive="base">
                                        <p:cTn id="53" dur="500" fill="hold"/>
                                        <p:tgtEl>
                                          <p:spTgt spid="56326"/>
                                        </p:tgtEl>
                                        <p:attrNameLst>
                                          <p:attrName>ppt_x</p:attrName>
                                        </p:attrNameLst>
                                      </p:cBhvr>
                                      <p:tavLst>
                                        <p:tav tm="0">
                                          <p:val>
                                            <p:strVal val="#ppt_x"/>
                                          </p:val>
                                        </p:tav>
                                        <p:tav tm="100000">
                                          <p:val>
                                            <p:strVal val="#ppt_x"/>
                                          </p:val>
                                        </p:tav>
                                      </p:tavLst>
                                    </p:anim>
                                    <p:anim calcmode="lin" valueType="num">
                                      <p:cBhvr additive="base">
                                        <p:cTn id="54" dur="500" fill="hold"/>
                                        <p:tgtEl>
                                          <p:spTgt spid="563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P spid="57348" grpId="0"/>
      <p:bldP spid="57349" grpId="0"/>
      <p:bldP spid="57350" grpId="0"/>
      <p:bldP spid="57352" grpId="0"/>
      <p:bldP spid="57353" grpId="0"/>
      <p:bldP spid="56325" grpId="0" bldLvl="0" animBg="1"/>
      <p:bldP spid="56326" grpId="0" bldLvl="0" animBg="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1366</TotalTime>
  <Words>1382</Words>
  <Application>Microsoft Office PowerPoint</Application>
  <PresentationFormat>自定义</PresentationFormat>
  <Paragraphs>144</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 光的速度约为300000000米/秒. 2. 地球上煤的储量估计15万亿吨以上.</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世纪金榜</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69</cp:revision>
  <dcterms:created xsi:type="dcterms:W3CDTF">2010-04-13T00:33:03Z</dcterms:created>
  <dcterms:modified xsi:type="dcterms:W3CDTF">2024-08-21T07:32:06Z</dcterms:modified>
</cp:coreProperties>
</file>